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67" r:id="rId5"/>
    <p:sldId id="259" r:id="rId6"/>
    <p:sldId id="260" r:id="rId7"/>
    <p:sldId id="268" r:id="rId8"/>
    <p:sldId id="269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humbs.dreamstime.com/b/%D1%80%D0%B0%D0%BC%D0%BA%D0%B0-%D0%BE%D1%82-%D0%B7%D0%BE-%D0%BE%D1%82%D1%8B%D1%85-%D1%81%D0%B5%D1%80%D0%B5%D0%B1%D1%80%D1%8F%D0%BD%D1%8B%D1%85-%D0%BC%D0%BE%D0%BD%D0%B5%D1%82-%D0%BD%D0%B0-%D0%B1%D0%B5-%D0%BE%D0%B9-%D0%BF%D1%80%D0%B5-%D0%BF%D0%BE%D1%81%D1%8B-%D0%BA%D0%B5-457212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" y="15668"/>
            <a:ext cx="9324528" cy="6842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1187624" y="908720"/>
            <a:ext cx="6984776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	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1125561"/>
            <a:ext cx="66967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Взаимодействие с родителями по вопросам экономического воспитания дошкольников. 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(из опыта работы) </a:t>
            </a:r>
          </a:p>
          <a:p>
            <a:pPr algn="ctr"/>
            <a:endParaRPr lang="ru-RU" sz="3600" dirty="0">
              <a:solidFill>
                <a:srgbClr val="FF0000"/>
              </a:solidFill>
            </a:endParaRPr>
          </a:p>
          <a:p>
            <a:pPr algn="ctr"/>
            <a:endParaRPr lang="ru-RU" sz="3600" dirty="0" smtClean="0">
              <a:solidFill>
                <a:srgbClr val="FF0000"/>
              </a:solidFill>
            </a:endParaRPr>
          </a:p>
          <a:p>
            <a:pPr algn="ctr"/>
            <a:endParaRPr lang="ru-RU" sz="3600" dirty="0">
              <a:solidFill>
                <a:srgbClr val="FF0000"/>
              </a:solidFill>
            </a:endParaRPr>
          </a:p>
          <a:p>
            <a:pPr algn="ctr"/>
            <a:r>
              <a:rPr lang="ru-RU" dirty="0" smtClean="0"/>
              <a:t>Подготовил воспитатель МБДОУ детский сад № 43 </a:t>
            </a:r>
          </a:p>
          <a:p>
            <a:pPr algn="ctr"/>
            <a:r>
              <a:rPr lang="ru-RU" dirty="0" smtClean="0"/>
              <a:t>Кулиева Н.Н.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76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humbs.dreamstime.com/b/%D1%80%D0%B0%D0%BC%D0%BA%D0%B0-%D0%BE%D1%82-%D0%B7%D0%BE-%D0%BE%D1%82%D1%8B%D1%85-%D1%81%D0%B5%D1%80%D0%B5%D0%B1%D1%80%D1%8F%D0%BD%D1%8B%D1%85-%D0%BC%D0%BE%D0%BD%D0%B5%D1%82-%D0%BD%D0%B0-%D0%B1%D0%B5-%D0%BE%D0%B9-%D0%BF%D1%80%D0%B5-%D0%BF%D0%BE%D1%81%D1%8B-%D0%BA%D0%B5-457212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42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>
            <a:off x="683568" y="836712"/>
            <a:ext cx="770485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Спасибо за внимание!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1163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humbs.dreamstime.com/b/%D1%80%D0%B0%D0%BC%D0%BA%D0%B0-%D0%BE%D1%82-%D0%B7%D0%BE-%D0%BE%D1%82%D1%8B%D1%85-%D1%81%D0%B5%D1%80%D0%B5%D0%B1%D1%80%D1%8F%D0%BD%D1%8B%D1%85-%D0%BC%D0%BE%D0%BD%D0%B5%D1%82-%D0%BD%D0%B0-%D0%B1%D0%B5-%D0%BE%D0%B9-%D0%BF%D1%80%D0%B5-%D0%BF%D0%BE%D1%81%D1%8B-%D0%BA%D0%B5-457212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42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2592288" cy="27363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51920" y="692696"/>
            <a:ext cx="48965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 процессе организации образовательной деятельности по формированию у дошкольников основ финансовой грамотности мы стараемся обеспечить педагогическую поддержку семьи. </a:t>
            </a:r>
            <a:endParaRPr lang="ru-RU" sz="2400" dirty="0" smtClean="0"/>
          </a:p>
          <a:p>
            <a:pPr algn="ctr"/>
            <a:r>
              <a:rPr lang="ru-RU" sz="2400" dirty="0" smtClean="0"/>
              <a:t>А </a:t>
            </a:r>
            <a:r>
              <a:rPr lang="ru-RU" sz="2400" dirty="0"/>
              <a:t>именно: организуем совместную деятельность, направленную на развитие у родителей уверенности в успешности воспитательной деятельности</a:t>
            </a:r>
            <a:r>
              <a:rPr lang="ru-RU" sz="2400" dirty="0" smtClean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12976"/>
            <a:ext cx="288032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3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humbs.dreamstime.com/b/%D1%80%D0%B0%D0%BC%D0%BA%D0%B0-%D0%BE%D1%82-%D0%B7%D0%BE-%D0%BE%D1%82%D1%8B%D1%85-%D1%81%D0%B5%D1%80%D0%B5%D0%B1%D1%80%D1%8F%D0%BD%D1%8B%D1%85-%D0%BC%D0%BE%D0%BD%D0%B5%D1%82-%D0%BD%D0%B0-%D0%B1%D0%B5-%D0%BE%D0%B9-%D0%BF%D1%80%D0%B5-%D0%BF%D0%BE%D1%81%D1%8B-%D0%BA%D0%B5-457212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42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827584" y="908720"/>
            <a:ext cx="777686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Перед </a:t>
            </a:r>
            <a:r>
              <a:rPr lang="ru-RU" dirty="0">
                <a:latin typeface="+mj-lt"/>
              </a:rPr>
              <a:t>родителями стоит задача помогать ребенку разбираться в наиболее сложных и важных вопросах, создать условия для совместного творческого освоения учебного материала и личностного развития.  </a:t>
            </a:r>
          </a:p>
          <a:p>
            <a:r>
              <a:rPr lang="ru-RU" dirty="0">
                <a:latin typeface="+mj-lt"/>
              </a:rPr>
              <a:t>На родителях лежит ответственность первоначально познакомить ребенка  с финансовой стороной жизни </a:t>
            </a:r>
            <a:r>
              <a:rPr lang="ru-RU" dirty="0" smtClean="0">
                <a:latin typeface="+mj-lt"/>
              </a:rPr>
              <a:t>семьи.  </a:t>
            </a:r>
            <a:endParaRPr lang="ru-RU" dirty="0">
              <a:latin typeface="+mj-lt"/>
            </a:endParaRPr>
          </a:p>
          <a:p>
            <a:r>
              <a:rPr lang="ru-RU" b="1" dirty="0" smtClean="0"/>
              <a:t>Воспитателю</a:t>
            </a:r>
            <a:r>
              <a:rPr lang="ru-RU" dirty="0"/>
              <a:t> важно познакомиться с профессиями </a:t>
            </a:r>
            <a:r>
              <a:rPr lang="ru-RU" b="1" dirty="0"/>
              <a:t>родителей своих воспитанников</a:t>
            </a:r>
            <a:r>
              <a:rPr lang="ru-RU" dirty="0"/>
              <a:t>, уточнить наличие тех, которые можно назвать новыми, современными, нетрадиционными</a:t>
            </a:r>
            <a:r>
              <a:rPr lang="ru-RU" dirty="0" smtClean="0"/>
              <a:t>.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dirty="0" smtClean="0"/>
              <a:t>Воспитатель</a:t>
            </a:r>
            <a:r>
              <a:rPr lang="ru-RU" dirty="0"/>
              <a:t> подбирает литературу, которую </a:t>
            </a:r>
            <a:r>
              <a:rPr lang="ru-RU" b="1" dirty="0"/>
              <a:t>родители могут читать детям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dirty="0" smtClean="0">
                <a:latin typeface="+mj-lt"/>
              </a:rPr>
              <a:t>В начале родители не понимают, зачем и для чего  нужна финансовая грамота в детском саду, но после проведенного родительского собрания и ознакомления  родителей с планом работы по формированию основ финансовой грамоты,  как с детьми, так и с родителями, мнение родителей меняется, тема становится для них действительно актуальной и очень интересной.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1163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humbs.dreamstime.com/b/%D1%80%D0%B0%D0%BC%D0%BA%D0%B0-%D0%BE%D1%82-%D0%B7%D0%BE-%D0%BE%D1%82%D1%8B%D1%85-%D1%81%D0%B5%D1%80%D0%B5%D0%B1%D1%80%D1%8F%D0%BD%D1%8B%D1%85-%D0%BC%D0%BE%D0%BD%D0%B5%D1%82-%D0%BD%D0%B0-%D0%B1%D0%B5-%D0%BE%D0%B9-%D0%BF%D1%80%D0%B5-%D0%BF%D0%BE%D1%81%D1%8B-%D0%BA%D0%B5-457212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42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1187624" y="908720"/>
            <a:ext cx="6984776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	</a:t>
            </a:r>
            <a:endParaRPr lang="ru-RU" sz="2000" dirty="0"/>
          </a:p>
        </p:txBody>
      </p:sp>
      <p:pic>
        <p:nvPicPr>
          <p:cNvPr id="4" name="Picture 4" descr="https://sun9-54.userapi.com/impg/yRSGjIVUpbU_Pe9OhfgBEnfo5oWotIrsEGkVew/HhuhT6gt54w.jpg?size=1920x1440&amp;quality=96&amp;sign=0f713973095d48892e31632884e64314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960" y="1896707"/>
            <a:ext cx="2786628" cy="208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07954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Самым действительным средством трудового </a:t>
            </a:r>
            <a:r>
              <a:rPr lang="ru-RU" b="1" dirty="0"/>
              <a:t>воспитания</a:t>
            </a:r>
            <a:r>
              <a:rPr lang="ru-RU" dirty="0"/>
              <a:t> детей является личное участие детей в хозяйственно-бытовых делах семьи. </a:t>
            </a:r>
          </a:p>
        </p:txBody>
      </p:sp>
      <p:pic>
        <p:nvPicPr>
          <p:cNvPr id="6" name="Picture 2" descr="https://sun9-52.userapi.com/impg/68090ZhRsqILAPrsxJElUx2_7TCavcP-FI86EQ/gR-Ga6nE58E.jpg?size=1200x1600&amp;quality=96&amp;sign=e1f0fe20b2fa79c2a7583ed1a8ee900d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860" y="1896706"/>
            <a:ext cx="2391358" cy="318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sun9-28.userapi.com/impg/0llN0_zg1O9WK6LGFJ1UyVydVwkCnbCDa7yTWg/3qGGqV1n1J4.jpg?size=1200x1600&amp;quality=96&amp;sign=928ba94cf0766d0672a466cbbac13b7e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63652"/>
            <a:ext cx="2416150" cy="322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sun9-38.userapi.com/impg/wcXRLgjJmlwU_GdGwXzwgtHskPlgCEj6_mzqlQ/XTNdz9OFHFU.jpg?size=1200x1600&amp;quality=96&amp;sign=41897d10716eaf16827721ff1b281c8b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84"/>
          <a:stretch/>
        </p:blipFill>
        <p:spPr bwMode="auto">
          <a:xfrm>
            <a:off x="3302804" y="4124342"/>
            <a:ext cx="2777784" cy="226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0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humbs.dreamstime.com/b/%D1%80%D0%B0%D0%BC%D0%BA%D0%B0-%D0%BE%D1%82-%D0%B7%D0%BE-%D0%BE%D1%82%D1%8B%D1%85-%D1%81%D0%B5%D1%80%D0%B5%D0%B1%D1%80%D1%8F%D0%BD%D1%8B%D1%85-%D0%BC%D0%BE%D0%BD%D0%B5%D1%82-%D0%BD%D0%B0-%D0%B1%D0%B5-%D0%BE%D0%B9-%D0%BF%D1%80%D0%B5-%D0%BF%D0%BE%D1%81%D1%8B-%D0%BA%D0%B5-457212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" y="15668"/>
            <a:ext cx="9324528" cy="6842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619672" y="476672"/>
            <a:ext cx="6696744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Современные  </a:t>
            </a:r>
            <a:r>
              <a:rPr lang="ru-RU" b="1" dirty="0">
                <a:solidFill>
                  <a:srgbClr val="FF0000"/>
                </a:solidFill>
              </a:rPr>
              <a:t>формы взаимодействия: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40019" y="939202"/>
            <a:ext cx="51845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latin typeface="+mj-lt"/>
              </a:rPr>
              <a:t>-  </a:t>
            </a:r>
            <a:r>
              <a:rPr lang="ru-RU" sz="1700" dirty="0">
                <a:latin typeface="+mj-lt"/>
              </a:rPr>
              <a:t>Беседы, как индивидуальные, так и групповые.</a:t>
            </a:r>
          </a:p>
          <a:p>
            <a:r>
              <a:rPr lang="ru-RU" sz="1700" dirty="0">
                <a:latin typeface="+mj-lt"/>
              </a:rPr>
              <a:t>- Консультации.</a:t>
            </a:r>
          </a:p>
          <a:p>
            <a:r>
              <a:rPr lang="ru-RU" sz="1700" dirty="0">
                <a:latin typeface="+mj-lt"/>
              </a:rPr>
              <a:t>- Оформление в родительском уголке, папки передвижки, буклеты.</a:t>
            </a:r>
          </a:p>
          <a:p>
            <a:r>
              <a:rPr lang="ru-RU" sz="1700" dirty="0">
                <a:latin typeface="+mj-lt"/>
              </a:rPr>
              <a:t>- Дни открытых дверей, где родители видят, как, в какой форме дети знакомятся с финансовой грамотностью.</a:t>
            </a:r>
          </a:p>
          <a:p>
            <a:r>
              <a:rPr lang="ru-RU" sz="1700" dirty="0">
                <a:latin typeface="+mj-lt"/>
              </a:rPr>
              <a:t>- Ну, и конечно, родительские собрания, которые можно провести как в обычной форме, так и во всевозможных нетрадиционных формах.</a:t>
            </a:r>
          </a:p>
          <a:p>
            <a:r>
              <a:rPr lang="ru-RU" sz="1700" dirty="0">
                <a:latin typeface="+mj-lt"/>
              </a:rPr>
              <a:t>- Деловые игры, которые помогут сформировать экономические знания при помощи деловой игры.</a:t>
            </a:r>
          </a:p>
          <a:p>
            <a:r>
              <a:rPr lang="ru-RU" sz="1700" dirty="0">
                <a:latin typeface="+mj-lt"/>
              </a:rPr>
              <a:t>- Интерактивные практикумы, т. е. тоже родительские собрания, но уже в форме интерактивных игр.</a:t>
            </a:r>
          </a:p>
          <a:p>
            <a:r>
              <a:rPr lang="ru-RU" sz="1700" dirty="0">
                <a:latin typeface="+mj-lt"/>
              </a:rPr>
              <a:t>- Различные мастер классы о значимости родительского авторитета.</a:t>
            </a:r>
          </a:p>
          <a:p>
            <a:r>
              <a:rPr lang="ru-RU" sz="1700" dirty="0">
                <a:latin typeface="+mj-lt"/>
              </a:rPr>
              <a:t>- Викторины.</a:t>
            </a:r>
          </a:p>
          <a:p>
            <a:pPr marL="285750" indent="-285750">
              <a:buFontTx/>
              <a:buChar char="-"/>
            </a:pPr>
            <a:r>
              <a:rPr lang="ru-RU" sz="1700" dirty="0" smtClean="0">
                <a:latin typeface="+mj-lt"/>
              </a:rPr>
              <a:t>досуговые </a:t>
            </a:r>
            <a:r>
              <a:rPr lang="ru-RU" sz="1700" dirty="0">
                <a:latin typeface="+mj-lt"/>
              </a:rPr>
              <a:t>формы: выставки совместного творчества («Семейный бюджет», «Кошелек» «Копилка</a:t>
            </a:r>
            <a:r>
              <a:rPr lang="ru-RU" sz="1700" dirty="0" smtClean="0">
                <a:latin typeface="+mj-lt"/>
              </a:rPr>
              <a:t>»);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0"/>
          <a:stretch/>
        </p:blipFill>
        <p:spPr bwMode="auto">
          <a:xfrm>
            <a:off x="919745" y="3436834"/>
            <a:ext cx="2602865" cy="2044829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47" y="1340768"/>
            <a:ext cx="2635363" cy="1995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163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humbs.dreamstime.com/b/%D1%80%D0%B0%D0%BC%D0%BA%D0%B0-%D0%BE%D1%82-%D0%B7%D0%BE-%D0%BE%D1%82%D1%8B%D1%85-%D1%81%D0%B5%D1%80%D0%B5%D0%B1%D1%80%D1%8F%D0%BD%D1%8B%D1%85-%D0%BC%D0%BE%D0%BD%D0%B5%D1%82-%D0%BD%D0%B0-%D0%B1%D0%B5-%D0%BE%D0%B9-%D0%BF%D1%80%D0%B5-%D0%BF%D0%BE%D1%81%D1%8B-%D0%BA%D0%B5-457212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42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3779912" cy="38287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62264" y="1196752"/>
            <a:ext cx="4158208" cy="419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-создание </a:t>
            </a:r>
            <a:r>
              <a:rPr lang="ru-RU" sz="2000" dirty="0"/>
              <a:t>РППС в группе  (помощь в изготовлении пособий «Купюры», «монеты», касса, банкомат</a:t>
            </a:r>
            <a:r>
              <a:rPr lang="ru-RU" sz="2000" dirty="0" smtClean="0"/>
              <a:t>);</a:t>
            </a:r>
          </a:p>
          <a:p>
            <a:pPr>
              <a:lnSpc>
                <a:spcPct val="150000"/>
              </a:lnSpc>
            </a:pPr>
            <a:endParaRPr lang="ru-RU" sz="2000" dirty="0"/>
          </a:p>
          <a:p>
            <a:pPr>
              <a:lnSpc>
                <a:spcPct val="150000"/>
              </a:lnSpc>
            </a:pPr>
            <a:r>
              <a:rPr lang="ru-RU" sz="2000" dirty="0"/>
              <a:t>- атрибутов для сюжетно-ролевых и дидактических игр («Покупки», «Кем быть</a:t>
            </a:r>
            <a:r>
              <a:rPr lang="ru-RU" sz="2000" dirty="0" smtClean="0"/>
              <a:t>?»,, </a:t>
            </a:r>
            <a:r>
              <a:rPr lang="ru-RU" sz="2000" dirty="0"/>
              <a:t>«Семейный бюджет», «Доход или </a:t>
            </a:r>
            <a:r>
              <a:rPr lang="ru-RU" sz="2000" dirty="0" smtClean="0"/>
              <a:t>расход», «</a:t>
            </a:r>
            <a:r>
              <a:rPr lang="ru-RU" sz="2000" dirty="0"/>
              <a:t>Кому, что нужно для работы»), </a:t>
            </a:r>
          </a:p>
        </p:txBody>
      </p:sp>
    </p:spTree>
    <p:extLst>
      <p:ext uri="{BB962C8B-B14F-4D97-AF65-F5344CB8AC3E}">
        <p14:creationId xmlns:p14="http://schemas.microsoft.com/office/powerpoint/2010/main" val="391163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58.userapi.com/impg/Z5NZ3IuKOYsaTTnWXYcDZjZTFeM1PlNqDYu-Kw/XHsuY6fQtA0.jpg?size=1200x1600&amp;quality=96&amp;sign=f45f0ef2fb012add1bfac8b47d2a787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09" y="180691"/>
            <a:ext cx="2619080" cy="349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82.userapi.com/impg/VK0TlC3GYGIXdIcdHBhvtseL3QSuoi_OXOdzZA/oEjiasJ2p6g.jpg?size=1440x1920&amp;quality=96&amp;sign=cc1f6942f8169bdea7950c72b35e44e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945" y="10571"/>
            <a:ext cx="25922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29.userapi.com/impg/qfWI-b5Pv1hm7JnzvZGOZPaqkk1_QkI1MztSKw/8G8kkZPq8hQ.jpg?size=1920x1791&amp;quality=96&amp;sign=0eb7b7fd4e7db88167233fe9cf53559c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71" y="440091"/>
            <a:ext cx="3302292" cy="30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44.userapi.com/impg/FmcTKe0L3WMs47sZZJEolc50Gf92ZRt0zsnkZw/9sPybknl5LA.jpg?size=1200x1600&amp;quality=96&amp;sign=8c8f65a2b238720192e747b01d1b6f78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093" y="3474496"/>
            <a:ext cx="2537628" cy="33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un9-57.userapi.com/impg/DVFX9yUvsWRaZM3WuiH4sPm2KldhqVIhQpkh1A/reI-vPWxGFk.jpg?size=1600x1600&amp;quality=96&amp;sign=683ac14d021e2d1b1d23c155b29c132d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3218284" cy="321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sun9-48.userapi.com/impg/9M5Nv8B8s0dxv_MXvlSDPlAjYwoogysIcFncbg/h0QM3QeXYuw.jpg?size=1200x1600&amp;quality=96&amp;sign=2d98fcab83fa098b81524583d05c5b30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87244" y="3559441"/>
            <a:ext cx="2433227" cy="324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31830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Посещение </a:t>
            </a:r>
            <a:r>
              <a:rPr lang="ru-RU" dirty="0"/>
              <a:t>магазинов с родителями.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599776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43.userapi.com/impg/l38nVVRUMGFE1Q6cTtxrrmsKNH2u16EIbyur-Q/EP-J55v7TsY.jpg?size=1200x1600&amp;quality=96&amp;sign=b4602e60451e72a5842b7c45d6151d2d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4625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12.userapi.com/impg/NbihZ732DYYdvvfEJmgEdfRDLwOdjP-AF_j_Sw/6hu0bcZfBPE.jpg?size=1201x1600&amp;quality=96&amp;sign=d1e15c6c9d95e55011f940f7c0f4ddcb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61" y="44624"/>
            <a:ext cx="2778180" cy="370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5.userapi.com/impg/GtcWu5bGgKJXpI5UgTC8QHO16WqgwbmLat8V4A/9e9Z14TishI.jpg?size=1600x1600&amp;quality=96&amp;sign=37cac44b5e0e1588ab7d9130d8b50eb0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074" y="36722"/>
            <a:ext cx="3246929" cy="324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49.userapi.com/impg/-DS8NizTwTMQyFUsbcJiEptPacmV7YqXJfwsUQ/LOEt-RJDXi0.jpg?size=1440x1920&amp;quality=96&amp;sign=3b064c514c8caefca5a4abdf0fb4229b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37" b="13642"/>
          <a:stretch/>
        </p:blipFill>
        <p:spPr bwMode="auto">
          <a:xfrm>
            <a:off x="3347864" y="3339032"/>
            <a:ext cx="2376264" cy="349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972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humbs.dreamstime.com/b/%D1%80%D0%B0%D0%BC%D0%BA%D0%B0-%D0%BE%D1%82-%D0%B7%D0%BE-%D0%BE%D1%82%D1%8B%D1%85-%D1%81%D0%B5%D1%80%D0%B5%D0%B1%D1%80%D1%8F%D0%BD%D1%8B%D1%85-%D0%BC%D0%BE%D0%BD%D0%B5%D1%82-%D0%BD%D0%B0-%D0%B1%D0%B5-%D0%BE%D0%B9-%D0%BF%D1%80%D0%B5-%D0%BF%D0%BE%D1%81%D1%8B-%D0%BA%D0%B5-457212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42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124744"/>
            <a:ext cx="4104456" cy="37890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27984" y="116633"/>
            <a:ext cx="460851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b="1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- занятия </a:t>
            </a:r>
            <a:r>
              <a:rPr lang="ru-RU" dirty="0"/>
              <a:t>(«История возникновения денег», «Волшебные помощники»); </a:t>
            </a:r>
          </a:p>
          <a:p>
            <a:pPr>
              <a:lnSpc>
                <a:spcPct val="150000"/>
              </a:lnSpc>
            </a:pPr>
            <a:r>
              <a:rPr lang="ru-RU" dirty="0"/>
              <a:t>-«домашние задания» (рассказать о своей профессии, работе, основных должностных функциях</a:t>
            </a:r>
            <a:r>
              <a:rPr lang="ru-RU" dirty="0" smtClean="0"/>
              <a:t>) 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Работая  </a:t>
            </a:r>
            <a:r>
              <a:rPr lang="ru-RU" dirty="0"/>
              <a:t>по экономическому воспитанию дошкольников, мы  объяснили родителям,  что на всех этапах требуется поддержка ребенка дома, в семье. Только объединение двух форм экономического воспитания: дома и в детском саду, двух аспектов поведения детей – условного и реального, может дать хороший результат в области их экономического воспитания.</a:t>
            </a:r>
          </a:p>
          <a:p>
            <a:pPr>
              <a:lnSpc>
                <a:spcPct val="150000"/>
              </a:lnSpc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1163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137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Влада</cp:lastModifiedBy>
  <cp:revision>21</cp:revision>
  <dcterms:created xsi:type="dcterms:W3CDTF">2020-12-18T07:23:31Z</dcterms:created>
  <dcterms:modified xsi:type="dcterms:W3CDTF">2021-12-02T07:09:04Z</dcterms:modified>
</cp:coreProperties>
</file>