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64" r:id="rId7"/>
    <p:sldId id="268" r:id="rId8"/>
    <p:sldId id="261" r:id="rId9"/>
    <p:sldId id="269" r:id="rId10"/>
    <p:sldId id="270" r:id="rId11"/>
    <p:sldId id="265" r:id="rId12"/>
    <p:sldId id="271" r:id="rId13"/>
    <p:sldId id="272" r:id="rId14"/>
    <p:sldId id="273" r:id="rId15"/>
    <p:sldId id="274" r:id="rId16"/>
    <p:sldId id="267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78EC1-80CE-4BB1-94C7-6296EBFB41A9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F8942-A79B-493D-99E3-AD342FBBB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F8942-A79B-493D-99E3-AD342FBBBF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9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460D-2E93-47A9-B585-B18342B6A235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E150B28-B641-4D90-B5DC-588DE540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8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460D-2E93-47A9-B585-B18342B6A235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B28-B641-4D90-B5DC-588DE540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460D-2E93-47A9-B585-B18342B6A235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B28-B641-4D90-B5DC-588DE540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7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460D-2E93-47A9-B585-B18342B6A235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B28-B641-4D90-B5DC-588DE540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0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86F460D-2E93-47A9-B585-B18342B6A235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E150B28-B641-4D90-B5DC-588DE540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2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460D-2E93-47A9-B585-B18342B6A235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B28-B641-4D90-B5DC-588DE540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0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460D-2E93-47A9-B585-B18342B6A235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B28-B641-4D90-B5DC-588DE540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460D-2E93-47A9-B585-B18342B6A235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B28-B641-4D90-B5DC-588DE540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9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460D-2E93-47A9-B585-B18342B6A235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B28-B641-4D90-B5DC-588DE540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0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460D-2E93-47A9-B585-B18342B6A235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B28-B641-4D90-B5DC-588DE540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9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460D-2E93-47A9-B585-B18342B6A235}" type="datetimeFigureOut">
              <a:rPr lang="ru-RU" smtClean="0"/>
              <a:t>24.09.2021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0B28-B641-4D90-B5DC-588DE540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2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86F460D-2E93-47A9-B585-B18342B6A235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E150B28-B641-4D90-B5DC-588DE5408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7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7366" y="1353312"/>
            <a:ext cx="9966960" cy="3035808"/>
          </a:xfrm>
        </p:spPr>
        <p:txBody>
          <a:bodyPr/>
          <a:lstStyle/>
          <a:p>
            <a:pPr algn="ctr"/>
            <a:r>
              <a:rPr lang="ru-RU" sz="4400" dirty="0" smtClean="0"/>
              <a:t>Двадцать четвёртое сентября</a:t>
            </a:r>
            <a:br>
              <a:rPr lang="ru-RU" sz="4400" dirty="0" smtClean="0"/>
            </a:br>
            <a:r>
              <a:rPr lang="ru-RU" sz="4400" dirty="0" smtClean="0"/>
              <a:t>Классная работа</a:t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Поэтический пейзаж в творчестве с. а. Есенина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Практикант: Харламов Алексей Владимирович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361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up/datai/113055/0008-010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/>
          <a:stretch/>
        </p:blipFill>
        <p:spPr bwMode="auto">
          <a:xfrm>
            <a:off x="1397000" y="140489"/>
            <a:ext cx="9109075" cy="67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67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tdata.ru/u29/photoE3A2/20821277778-0/origin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9" r="27630"/>
          <a:stretch/>
        </p:blipFill>
        <p:spPr bwMode="auto">
          <a:xfrm>
            <a:off x="7202906" y="0"/>
            <a:ext cx="4989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5695" y="1692442"/>
            <a:ext cx="6711696" cy="35212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Сергей Есенин </a:t>
            </a:r>
          </a:p>
          <a:p>
            <a:pPr marL="0" indent="0" algn="ctr">
              <a:buNone/>
            </a:pPr>
            <a:r>
              <a:rPr lang="ru-RU" sz="4400" b="1" dirty="0" smtClean="0"/>
              <a:t>и</a:t>
            </a:r>
          </a:p>
          <a:p>
            <a:pPr marL="0" indent="0" algn="ctr">
              <a:buNone/>
            </a:pPr>
            <a:r>
              <a:rPr lang="ru-RU" sz="4400" b="1" dirty="0" smtClean="0"/>
              <a:t>Анатолий </a:t>
            </a:r>
            <a:r>
              <a:rPr lang="ru-RU" sz="4400" b="1" dirty="0" err="1" smtClean="0"/>
              <a:t>Мариенгоф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5949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9848" y="95750"/>
            <a:ext cx="10058400" cy="7871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«Не жалею, не зову, не плачу…»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093075"/>
            <a:ext cx="10058400" cy="5580993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ru-RU" sz="1900" dirty="0"/>
              <a:t>Не жалею, не зову, не плачу,</a:t>
            </a:r>
          </a:p>
          <a:p>
            <a:pPr marL="0" indent="0">
              <a:buNone/>
            </a:pPr>
            <a:r>
              <a:rPr lang="ru-RU" sz="1900" dirty="0"/>
              <a:t>Все пройдет, как с белых яблонь </a:t>
            </a:r>
            <a:r>
              <a:rPr lang="ru-RU" sz="1900" dirty="0" smtClean="0"/>
              <a:t>дым.</a:t>
            </a:r>
          </a:p>
          <a:p>
            <a:pPr marL="0" indent="0">
              <a:buNone/>
            </a:pPr>
            <a:r>
              <a:rPr lang="ru-RU" sz="1900" dirty="0" smtClean="0"/>
              <a:t>Увяданья </a:t>
            </a:r>
            <a:r>
              <a:rPr lang="ru-RU" sz="1900" dirty="0"/>
              <a:t>золотом охваченный,</a:t>
            </a:r>
          </a:p>
          <a:p>
            <a:pPr marL="0" indent="0">
              <a:buNone/>
            </a:pPr>
            <a:r>
              <a:rPr lang="ru-RU" sz="1900" dirty="0"/>
              <a:t>Я не буду больше молодым.</a:t>
            </a:r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r>
              <a:rPr lang="ru-RU" sz="1900" dirty="0"/>
              <a:t>Ты теперь не так уж будешь биться,</a:t>
            </a:r>
          </a:p>
          <a:p>
            <a:pPr marL="0" indent="0">
              <a:buNone/>
            </a:pPr>
            <a:r>
              <a:rPr lang="ru-RU" sz="1900" dirty="0"/>
              <a:t>Сердце, тронутое холодком,</a:t>
            </a:r>
          </a:p>
          <a:p>
            <a:pPr marL="0" indent="0">
              <a:buNone/>
            </a:pPr>
            <a:r>
              <a:rPr lang="ru-RU" sz="1900" dirty="0"/>
              <a:t>И страна березового ситца</a:t>
            </a:r>
          </a:p>
          <a:p>
            <a:pPr marL="0" indent="0">
              <a:buNone/>
            </a:pPr>
            <a:r>
              <a:rPr lang="ru-RU" sz="1900" dirty="0"/>
              <a:t>Не заманит шляться босиком.</a:t>
            </a:r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r>
              <a:rPr lang="ru-RU" sz="1900" dirty="0"/>
              <a:t>Дух бродяжий! ты все реже, реже</a:t>
            </a:r>
          </a:p>
          <a:p>
            <a:pPr marL="0" indent="0">
              <a:buNone/>
            </a:pPr>
            <a:r>
              <a:rPr lang="ru-RU" sz="1900" dirty="0"/>
              <a:t>Расшевеливаешь пламень уст</a:t>
            </a:r>
          </a:p>
          <a:p>
            <a:pPr marL="0" indent="0">
              <a:buNone/>
            </a:pPr>
            <a:r>
              <a:rPr lang="ru-RU" sz="1900" dirty="0"/>
              <a:t>О, моя утраченная свежесть,</a:t>
            </a:r>
          </a:p>
          <a:p>
            <a:pPr marL="0" indent="0">
              <a:buNone/>
            </a:pPr>
            <a:r>
              <a:rPr lang="ru-RU" sz="1900" dirty="0"/>
              <a:t>Буйство глаз и половодье чувств</a:t>
            </a:r>
            <a:r>
              <a:rPr lang="ru-RU" sz="1900" dirty="0" smtClean="0"/>
              <a:t>!</a:t>
            </a:r>
          </a:p>
          <a:p>
            <a:pPr marL="0" indent="0">
              <a:buNone/>
            </a:pPr>
            <a:endParaRPr lang="ru-RU" sz="1900" dirty="0" smtClean="0"/>
          </a:p>
          <a:p>
            <a:pPr marL="0" indent="0">
              <a:buNone/>
            </a:pPr>
            <a:r>
              <a:rPr lang="ru-RU" sz="1900" dirty="0" smtClean="0"/>
              <a:t>Я </a:t>
            </a:r>
            <a:r>
              <a:rPr lang="ru-RU" sz="1900" dirty="0"/>
              <a:t>теперь скупее стал в желаньях,</a:t>
            </a:r>
          </a:p>
          <a:p>
            <a:pPr marL="0" indent="0">
              <a:buNone/>
            </a:pPr>
            <a:r>
              <a:rPr lang="ru-RU" sz="1900" dirty="0"/>
              <a:t>Жизнь моя, иль ты приснилась мне?</a:t>
            </a:r>
          </a:p>
          <a:p>
            <a:pPr marL="0" indent="0">
              <a:buNone/>
            </a:pPr>
            <a:r>
              <a:rPr lang="ru-RU" sz="1900" dirty="0"/>
              <a:t>Словно я весенней гулкой ранью</a:t>
            </a:r>
          </a:p>
          <a:p>
            <a:pPr marL="0" indent="0">
              <a:buNone/>
            </a:pPr>
            <a:r>
              <a:rPr lang="ru-RU" sz="1900" dirty="0"/>
              <a:t>Проскакал на розовом коне.</a:t>
            </a:r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r>
              <a:rPr lang="ru-RU" sz="1900" dirty="0"/>
              <a:t>Все мы, все мы в этом мире тленны,</a:t>
            </a:r>
          </a:p>
          <a:p>
            <a:pPr marL="0" indent="0">
              <a:buNone/>
            </a:pPr>
            <a:r>
              <a:rPr lang="ru-RU" sz="1900" dirty="0"/>
              <a:t>Тихо льется с кленов листьев медь…</a:t>
            </a:r>
          </a:p>
          <a:p>
            <a:pPr marL="0" indent="0">
              <a:buNone/>
            </a:pPr>
            <a:r>
              <a:rPr lang="ru-RU" sz="1900" dirty="0"/>
              <a:t>Будь же ты вовек благословенно,</a:t>
            </a:r>
          </a:p>
          <a:p>
            <a:pPr marL="0" indent="0">
              <a:buNone/>
            </a:pPr>
            <a:r>
              <a:rPr lang="ru-RU" sz="1900" dirty="0"/>
              <a:t>Что пришло </a:t>
            </a:r>
            <a:r>
              <a:rPr lang="ru-RU" sz="1900" dirty="0" err="1"/>
              <a:t>процвесть</a:t>
            </a:r>
            <a:r>
              <a:rPr lang="ru-RU" sz="1900" dirty="0"/>
              <a:t> и умереть</a:t>
            </a:r>
            <a:r>
              <a:rPr lang="ru-RU" sz="1900" dirty="0" smtClean="0"/>
              <a:t>.</a:t>
            </a:r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r>
              <a:rPr lang="ru-RU" sz="1900" dirty="0" smtClean="0"/>
              <a:t>1921 год</a:t>
            </a:r>
            <a:endParaRPr lang="ru-RU" sz="19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1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Любовь Сергея </a:t>
            </a:r>
            <a:r>
              <a:rPr lang="ru-RU" sz="4000" dirty="0"/>
              <a:t>Е</a:t>
            </a:r>
            <a:r>
              <a:rPr lang="ru-RU" sz="4000" dirty="0" smtClean="0"/>
              <a:t>сенина</a:t>
            </a:r>
            <a:endParaRPr lang="ru-RU" sz="4000" dirty="0"/>
          </a:p>
        </p:txBody>
      </p:sp>
      <p:pic>
        <p:nvPicPr>
          <p:cNvPr id="6146" name="Picture 2" descr="https://nesnilos.com/wp-content/uploads/2020/12/281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0" y="900112"/>
            <a:ext cx="66675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Сергей </a:t>
            </a:r>
            <a:br>
              <a:rPr lang="ru-RU" dirty="0" smtClean="0"/>
            </a:br>
            <a:r>
              <a:rPr lang="ru-RU" dirty="0"/>
              <a:t>Е</a:t>
            </a:r>
            <a:r>
              <a:rPr lang="ru-RU" dirty="0" smtClean="0"/>
              <a:t>сенин и Айседора Дункан</a:t>
            </a:r>
            <a:endParaRPr lang="ru-RU" dirty="0"/>
          </a:p>
        </p:txBody>
      </p:sp>
      <p:pic>
        <p:nvPicPr>
          <p:cNvPr id="8194" name="Picture 2" descr="https://biographe.ru/wp-content/uploads/2019/12/423432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98" y="810371"/>
            <a:ext cx="6622354" cy="477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Сергей </a:t>
            </a:r>
            <a:br>
              <a:rPr lang="ru-RU" dirty="0" smtClean="0"/>
            </a:br>
            <a:r>
              <a:rPr lang="ru-RU" dirty="0" err="1" smtClean="0"/>
              <a:t>есенин</a:t>
            </a:r>
            <a:r>
              <a:rPr lang="ru-RU" dirty="0" smtClean="0"/>
              <a:t> и его последняя жена</a:t>
            </a:r>
            <a:endParaRPr lang="ru-RU" dirty="0"/>
          </a:p>
        </p:txBody>
      </p:sp>
      <p:pic>
        <p:nvPicPr>
          <p:cNvPr id="7170" name="Picture 2" descr="С. А. Толстая-Есен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8" y="0"/>
            <a:ext cx="4645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17" y="2121408"/>
            <a:ext cx="11748976" cy="25308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Попытаться проанализировать, как в классе, стихотворение С. А. Есенина «Какая ночь! Я не могу…», учитывая сведения о судьбе поэта последних лет (особенно – в судьбе его любви).</a:t>
            </a:r>
          </a:p>
        </p:txBody>
      </p:sp>
    </p:spTree>
    <p:extLst>
      <p:ext uri="{BB962C8B-B14F-4D97-AF65-F5344CB8AC3E}">
        <p14:creationId xmlns:p14="http://schemas.microsoft.com/office/powerpoint/2010/main" val="35795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174" y="0"/>
            <a:ext cx="9712968" cy="1609344"/>
          </a:xfrm>
        </p:spPr>
        <p:txBody>
          <a:bodyPr/>
          <a:lstStyle/>
          <a:p>
            <a:pPr algn="ctr"/>
            <a:r>
              <a:rPr lang="ru-RU" dirty="0" smtClean="0"/>
              <a:t>Спасибо за работу!</a:t>
            </a:r>
            <a:endParaRPr lang="ru-RU" dirty="0"/>
          </a:p>
        </p:txBody>
      </p:sp>
      <p:pic>
        <p:nvPicPr>
          <p:cNvPr id="9218" name="Picture 2" descr="https://www.soyuz.ru/public/uploads/files/3/7394997/20191101183237e545d3a2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42" y="1476375"/>
            <a:ext cx="95250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3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6856" y="293054"/>
            <a:ext cx="8961622" cy="13389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Чьи слова?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351" y="1143000"/>
            <a:ext cx="6930559" cy="381304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ru-RU" sz="2800" dirty="0"/>
              <a:t>Я самый модный в </a:t>
            </a:r>
            <a:r>
              <a:rPr lang="ru-RU" sz="2800" dirty="0" smtClean="0"/>
              <a:t>СССР: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Лапти сменил на цилиндр и башмаки лакированные.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Весь </a:t>
            </a:r>
            <a:r>
              <a:rPr lang="ru-RU" sz="2800" dirty="0"/>
              <a:t>«</a:t>
            </a:r>
            <a:r>
              <a:rPr lang="ru-RU" sz="2800" dirty="0" err="1"/>
              <a:t>Англетер</a:t>
            </a:r>
            <a:r>
              <a:rPr lang="ru-RU" sz="2800" dirty="0"/>
              <a:t>»</a:t>
            </a:r>
          </a:p>
          <a:p>
            <a:pPr marL="0" indent="0">
              <a:buNone/>
            </a:pPr>
            <a:r>
              <a:rPr lang="ru-RU" sz="2800" dirty="0"/>
              <a:t>Стоит на ушах — это я пишу трек. В моём номере стелет биток</a:t>
            </a:r>
          </a:p>
          <a:p>
            <a:pPr marL="0" indent="0">
              <a:buNone/>
            </a:pPr>
            <a:r>
              <a:rPr lang="ru-RU" sz="2800" dirty="0"/>
              <a:t>Это будет </a:t>
            </a:r>
            <a:r>
              <a:rPr lang="ru-RU" sz="2800" dirty="0" err="1"/>
              <a:t>фиток</a:t>
            </a:r>
            <a:r>
              <a:rPr lang="ru-RU" sz="2800" dirty="0"/>
              <a:t> с привидением Серёги Есенина. </a:t>
            </a:r>
            <a:endParaRPr lang="ru-RU" sz="2800" dirty="0" smtClean="0"/>
          </a:p>
        </p:txBody>
      </p:sp>
      <p:pic>
        <p:nvPicPr>
          <p:cNvPr id="3" name="Picture 4" descr="https://sun9-46.userapi.com/impf/eL8jEi2CJiT4vEkXyw6p3ucXvB5CY3KSvNFJXg/jPh5M8kvROc.jpg?size=682x1024&amp;quality=96&amp;proxy=1&amp;sign=8fa9642c6fbe3d89eec5c0f4b269d3da&amp;c_uniq_tag=KYVNMXIGXrBkWewNMFfBzpbkYSdgL9fE3QyQxCxVeB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89" y="0"/>
            <a:ext cx="44330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3955" y="4956048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(с) </a:t>
            </a:r>
            <a:r>
              <a:rPr lang="en-US" sz="3600" dirty="0" err="1" smtClean="0"/>
              <a:t>Noize</a:t>
            </a:r>
            <a:r>
              <a:rPr lang="en-US" sz="3600" dirty="0" smtClean="0"/>
              <a:t> MC </a:t>
            </a:r>
            <a:endParaRPr lang="ru-RU" sz="3600" dirty="0" smtClean="0"/>
          </a:p>
          <a:p>
            <a:r>
              <a:rPr lang="en-US" sz="3600" dirty="0" smtClean="0"/>
              <a:t>(</a:t>
            </a:r>
            <a:r>
              <a:rPr lang="ru-RU" sz="3600" dirty="0" smtClean="0"/>
              <a:t>Иван Алексеев)</a:t>
            </a:r>
            <a:r>
              <a:rPr lang="en-US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888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atmusic.ru/wp-content/uploads/2019/12/bmt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" b="796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6154"/>
            <a:ext cx="10058400" cy="10287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Written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Blood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409736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Goodbye, my friend, goodbye, my love, you're in my heart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preordained that we should part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 reunited by and by, united by and by</a:t>
            </a:r>
          </a:p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Goodbye, no handshake to endure, now there's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86542" y="2991345"/>
            <a:ext cx="10058400" cy="876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Александрович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сенин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(1895-1925)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www.katalog.kurskonb.ru/polka/pers/esen/1-6/files/assets/common/page-substrates/page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56" y="1027"/>
            <a:ext cx="4163844" cy="68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69357"/>
            <a:ext cx="10058400" cy="47846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«берёза»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4297" y="1130475"/>
            <a:ext cx="8920903" cy="526297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800" dirty="0" smtClean="0">
                <a:solidFill>
                  <a:srgbClr val="3C3C3C"/>
                </a:solidFill>
                <a:latin typeface="Noto Serif"/>
              </a:rPr>
              <a:t>Белая </a:t>
            </a:r>
            <a:r>
              <a:rPr lang="ru-RU" sz="2800" dirty="0">
                <a:solidFill>
                  <a:srgbClr val="3C3C3C"/>
                </a:solidFill>
                <a:latin typeface="Noto Serif"/>
              </a:rPr>
              <a:t>берёза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Под моим окном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Принакрылась снегом,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Точно серебром</a:t>
            </a:r>
            <a:r>
              <a:rPr lang="ru-RU" sz="2800" dirty="0" smtClean="0">
                <a:solidFill>
                  <a:srgbClr val="3C3C3C"/>
                </a:solidFill>
                <a:latin typeface="Noto Serif"/>
              </a:rPr>
              <a:t>.</a:t>
            </a:r>
          </a:p>
          <a:p>
            <a:endParaRPr lang="ru-RU" sz="2800" dirty="0">
              <a:solidFill>
                <a:srgbClr val="3C3C3C"/>
              </a:solidFill>
              <a:latin typeface="Noto Serif"/>
            </a:endParaRPr>
          </a:p>
          <a:p>
            <a:r>
              <a:rPr lang="ru-RU" sz="2800" dirty="0">
                <a:solidFill>
                  <a:srgbClr val="3C3C3C"/>
                </a:solidFill>
                <a:latin typeface="Noto Serif"/>
              </a:rPr>
              <a:t>На пушистых ветках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Снежною каймой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Распустились кисти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Белой бахромой</a:t>
            </a:r>
            <a:r>
              <a:rPr lang="ru-RU" sz="2800" dirty="0" smtClean="0">
                <a:solidFill>
                  <a:srgbClr val="3C3C3C"/>
                </a:solidFill>
                <a:latin typeface="Noto Serif"/>
              </a:rPr>
              <a:t>.</a:t>
            </a:r>
          </a:p>
          <a:p>
            <a:endParaRPr lang="ru-RU" sz="2800" dirty="0" smtClean="0">
              <a:solidFill>
                <a:srgbClr val="3C3C3C"/>
              </a:solidFill>
              <a:latin typeface="Noto Serif"/>
            </a:endParaRPr>
          </a:p>
          <a:p>
            <a:endParaRPr lang="ru-RU" sz="2800" dirty="0" smtClean="0">
              <a:solidFill>
                <a:srgbClr val="3C3C3C"/>
              </a:solidFill>
              <a:latin typeface="Noto Serif"/>
            </a:endParaRPr>
          </a:p>
          <a:p>
            <a:endParaRPr lang="ru-RU" sz="2800" dirty="0">
              <a:solidFill>
                <a:srgbClr val="3C3C3C"/>
              </a:solidFill>
              <a:latin typeface="Noto Serif"/>
            </a:endParaRPr>
          </a:p>
          <a:p>
            <a:r>
              <a:rPr lang="ru-RU" sz="2800" dirty="0">
                <a:solidFill>
                  <a:srgbClr val="3C3C3C"/>
                </a:solidFill>
                <a:latin typeface="Noto Serif"/>
              </a:rPr>
              <a:t>И стоит берёза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В сонной тишине,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И горят снежинки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В золотом огне</a:t>
            </a:r>
            <a:r>
              <a:rPr lang="ru-RU" sz="2800" dirty="0" smtClean="0">
                <a:solidFill>
                  <a:srgbClr val="3C3C3C"/>
                </a:solidFill>
                <a:latin typeface="Noto Serif"/>
              </a:rPr>
              <a:t>.</a:t>
            </a:r>
          </a:p>
          <a:p>
            <a:endParaRPr lang="ru-RU" sz="2800" dirty="0">
              <a:solidFill>
                <a:srgbClr val="3C3C3C"/>
              </a:solidFill>
              <a:latin typeface="Noto Serif"/>
            </a:endParaRPr>
          </a:p>
          <a:p>
            <a:r>
              <a:rPr lang="ru-RU" sz="2800" dirty="0">
                <a:solidFill>
                  <a:srgbClr val="3C3C3C"/>
                </a:solidFill>
                <a:latin typeface="Noto Serif"/>
              </a:rPr>
              <a:t>А заря, лениво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Обходя кругом,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Обсыпает ветки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Новым серебром.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1913 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54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/>
              <a:t>Подтекст</a:t>
            </a:r>
            <a:r>
              <a:rPr lang="ru-RU" sz="4000" dirty="0"/>
              <a:t> – скрытый смысл текста. Смысл, не выраженный явно. </a:t>
            </a: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Теория</a:t>
            </a:r>
            <a:r>
              <a:rPr lang="ru-RU" sz="4000" dirty="0"/>
              <a:t> литературы определяет подтекст как мысль, которая подразумевается, но не говорится вслух.</a:t>
            </a:r>
          </a:p>
        </p:txBody>
      </p:sp>
    </p:spTree>
    <p:extLst>
      <p:ext uri="{BB962C8B-B14F-4D97-AF65-F5344CB8AC3E}">
        <p14:creationId xmlns:p14="http://schemas.microsoft.com/office/powerpoint/2010/main" val="32362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748" y="1544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Пейзажная лирика и поэтический пейзаж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00" y="2121408"/>
            <a:ext cx="11813540" cy="405079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b="1" dirty="0"/>
              <a:t>Пейзажная лирика</a:t>
            </a:r>
            <a:r>
              <a:rPr lang="ru-RU" sz="3200" dirty="0"/>
              <a:t> — разновидность лирики, в </a:t>
            </a:r>
            <a:r>
              <a:rPr lang="ru-RU" sz="3200"/>
              <a:t>которой </a:t>
            </a:r>
            <a:r>
              <a:rPr lang="ru-RU" sz="3200" smtClean="0"/>
              <a:t>природа</a:t>
            </a:r>
            <a:r>
              <a:rPr lang="ru-RU" sz="3200" smtClean="0"/>
              <a:t> </a:t>
            </a:r>
            <a:r>
              <a:rPr lang="ru-RU" sz="3200" dirty="0"/>
              <a:t>выступает как объект изображения или передаёт состояние лирического героя</a:t>
            </a:r>
            <a:r>
              <a:rPr lang="ru-RU" sz="3200" dirty="0" smtClean="0"/>
              <a:t>.</a:t>
            </a:r>
          </a:p>
          <a:p>
            <a:pPr marL="514350" indent="-514350">
              <a:buAutoNum type="arabicPeriod"/>
            </a:pPr>
            <a:endParaRPr lang="ru-RU" sz="3200" dirty="0"/>
          </a:p>
          <a:p>
            <a:pPr marL="514350" indent="-514350">
              <a:buAutoNum type="arabicPeriod"/>
            </a:pPr>
            <a:r>
              <a:rPr lang="ru-RU" sz="3200" b="1" dirty="0" smtClean="0"/>
              <a:t>Поэтический пейзаж </a:t>
            </a:r>
            <a:r>
              <a:rPr lang="ru-RU" sz="3200" dirty="0" smtClean="0"/>
              <a:t>– изображение </a:t>
            </a:r>
            <a:r>
              <a:rPr lang="ru-RU" sz="3200" dirty="0"/>
              <a:t>природного окружения </a:t>
            </a:r>
            <a:r>
              <a:rPr lang="ru-RU" sz="3200" dirty="0" smtClean="0"/>
              <a:t>человека, </a:t>
            </a:r>
            <a:r>
              <a:rPr lang="ru-RU" sz="3200" dirty="0"/>
              <a:t>образ любого незамкнутого </a:t>
            </a:r>
            <a:r>
              <a:rPr lang="ru-RU" sz="3200" dirty="0" smtClean="0"/>
              <a:t>пространства, воплощённый при помощи поэтических средств выразительности.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432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69357"/>
            <a:ext cx="10058400" cy="47846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«берёза»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4297" y="1130475"/>
            <a:ext cx="8920903" cy="526297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800" dirty="0" smtClean="0">
                <a:solidFill>
                  <a:srgbClr val="3C3C3C"/>
                </a:solidFill>
                <a:latin typeface="Noto Serif"/>
              </a:rPr>
              <a:t>Белая </a:t>
            </a:r>
            <a:r>
              <a:rPr lang="ru-RU" sz="2800" dirty="0">
                <a:solidFill>
                  <a:srgbClr val="3C3C3C"/>
                </a:solidFill>
                <a:latin typeface="Noto Serif"/>
              </a:rPr>
              <a:t>берёза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Под моим окном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Принакрылась снегом,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Точно серебром</a:t>
            </a:r>
            <a:r>
              <a:rPr lang="ru-RU" sz="2800" dirty="0" smtClean="0">
                <a:solidFill>
                  <a:srgbClr val="3C3C3C"/>
                </a:solidFill>
                <a:latin typeface="Noto Serif"/>
              </a:rPr>
              <a:t>.</a:t>
            </a:r>
          </a:p>
          <a:p>
            <a:endParaRPr lang="ru-RU" sz="2800" dirty="0">
              <a:solidFill>
                <a:srgbClr val="3C3C3C"/>
              </a:solidFill>
              <a:latin typeface="Noto Serif"/>
            </a:endParaRPr>
          </a:p>
          <a:p>
            <a:r>
              <a:rPr lang="ru-RU" sz="2800" dirty="0">
                <a:solidFill>
                  <a:srgbClr val="3C3C3C"/>
                </a:solidFill>
                <a:latin typeface="Noto Serif"/>
              </a:rPr>
              <a:t>На пушистых ветках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Снежною каймой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Распустились кисти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Белой бахромой</a:t>
            </a:r>
            <a:r>
              <a:rPr lang="ru-RU" sz="2800" dirty="0" smtClean="0">
                <a:solidFill>
                  <a:srgbClr val="3C3C3C"/>
                </a:solidFill>
                <a:latin typeface="Noto Serif"/>
              </a:rPr>
              <a:t>.</a:t>
            </a:r>
          </a:p>
          <a:p>
            <a:endParaRPr lang="ru-RU" sz="2800" dirty="0" smtClean="0">
              <a:solidFill>
                <a:srgbClr val="3C3C3C"/>
              </a:solidFill>
              <a:latin typeface="Noto Serif"/>
            </a:endParaRPr>
          </a:p>
          <a:p>
            <a:endParaRPr lang="ru-RU" sz="2800" dirty="0" smtClean="0">
              <a:solidFill>
                <a:srgbClr val="3C3C3C"/>
              </a:solidFill>
              <a:latin typeface="Noto Serif"/>
            </a:endParaRPr>
          </a:p>
          <a:p>
            <a:endParaRPr lang="ru-RU" sz="2800" dirty="0">
              <a:solidFill>
                <a:srgbClr val="3C3C3C"/>
              </a:solidFill>
              <a:latin typeface="Noto Serif"/>
            </a:endParaRPr>
          </a:p>
          <a:p>
            <a:r>
              <a:rPr lang="ru-RU" sz="2800" dirty="0">
                <a:solidFill>
                  <a:srgbClr val="3C3C3C"/>
                </a:solidFill>
                <a:latin typeface="Noto Serif"/>
              </a:rPr>
              <a:t>И стоит берёза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В сонной тишине,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И горят снежинки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В золотом огне</a:t>
            </a:r>
            <a:r>
              <a:rPr lang="ru-RU" sz="2800" dirty="0" smtClean="0">
                <a:solidFill>
                  <a:srgbClr val="3C3C3C"/>
                </a:solidFill>
                <a:latin typeface="Noto Serif"/>
              </a:rPr>
              <a:t>.</a:t>
            </a:r>
          </a:p>
          <a:p>
            <a:endParaRPr lang="ru-RU" sz="2800" dirty="0">
              <a:solidFill>
                <a:srgbClr val="3C3C3C"/>
              </a:solidFill>
              <a:latin typeface="Noto Serif"/>
            </a:endParaRPr>
          </a:p>
          <a:p>
            <a:r>
              <a:rPr lang="ru-RU" sz="2800" dirty="0">
                <a:solidFill>
                  <a:srgbClr val="3C3C3C"/>
                </a:solidFill>
                <a:latin typeface="Noto Serif"/>
              </a:rPr>
              <a:t>А заря, лениво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Обходя кругом,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Обсыпает ветки</a:t>
            </a:r>
            <a:br>
              <a:rPr lang="ru-RU" sz="2800" dirty="0">
                <a:solidFill>
                  <a:srgbClr val="3C3C3C"/>
                </a:solidFill>
                <a:latin typeface="Noto Serif"/>
              </a:rPr>
            </a:br>
            <a:r>
              <a:rPr lang="ru-RU" sz="2800" dirty="0">
                <a:solidFill>
                  <a:srgbClr val="3C3C3C"/>
                </a:solidFill>
                <a:latin typeface="Noto Serif"/>
              </a:rPr>
              <a:t>Новым серебром.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1913 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6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1027</TotalTime>
  <Words>287</Words>
  <Application>Microsoft Office PowerPoint</Application>
  <PresentationFormat>Широкоэкранный</PresentationFormat>
  <Paragraphs>83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Calibri</vt:lpstr>
      <vt:lpstr>Cambria</vt:lpstr>
      <vt:lpstr>Noto Serif</vt:lpstr>
      <vt:lpstr>Rockwell</vt:lpstr>
      <vt:lpstr>Rockwell Condensed</vt:lpstr>
      <vt:lpstr>Times New Roman</vt:lpstr>
      <vt:lpstr>Wingdings</vt:lpstr>
      <vt:lpstr>Дерево</vt:lpstr>
      <vt:lpstr>Двадцать четвёртое сентября Классная работа  Поэтический пейзаж в творчестве с. а. Есенина</vt:lpstr>
      <vt:lpstr>Чьи слова? </vt:lpstr>
      <vt:lpstr>Презентация PowerPoint</vt:lpstr>
      <vt:lpstr>«It Was Written in Blood»</vt:lpstr>
      <vt:lpstr>Сергей Александрович Есенин (1895-1925)</vt:lpstr>
      <vt:lpstr>«берёза»</vt:lpstr>
      <vt:lpstr>Подтекст</vt:lpstr>
      <vt:lpstr>Пейзажная лирика и поэтический пейзаж</vt:lpstr>
      <vt:lpstr>«берёза»</vt:lpstr>
      <vt:lpstr>Презентация PowerPoint</vt:lpstr>
      <vt:lpstr>Презентация PowerPoint</vt:lpstr>
      <vt:lpstr>«Не жалею, не зову, не плачу…»</vt:lpstr>
      <vt:lpstr>Любовь Сергея Есенина</vt:lpstr>
      <vt:lpstr>Сергей  Есенин и Айседора Дункан</vt:lpstr>
      <vt:lpstr>Сергей  есенин и его последняя жена</vt:lpstr>
      <vt:lpstr>Домашнее задание</vt:lpstr>
      <vt:lpstr>Спасибо за работу!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2021-02-14T15:12:10Z</dcterms:created>
  <dcterms:modified xsi:type="dcterms:W3CDTF">2021-09-23T18:36:00Z</dcterms:modified>
</cp:coreProperties>
</file>