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300" r:id="rId9"/>
    <p:sldId id="261" r:id="rId10"/>
    <p:sldId id="262" r:id="rId11"/>
    <p:sldId id="263" r:id="rId12"/>
    <p:sldId id="264" r:id="rId13"/>
    <p:sldId id="285" r:id="rId14"/>
    <p:sldId id="274" r:id="rId15"/>
    <p:sldId id="284" r:id="rId16"/>
    <p:sldId id="280" r:id="rId17"/>
    <p:sldId id="282" r:id="rId18"/>
    <p:sldId id="283" r:id="rId19"/>
    <p:sldId id="275" r:id="rId20"/>
    <p:sldId id="288" r:id="rId21"/>
    <p:sldId id="289" r:id="rId22"/>
    <p:sldId id="291" r:id="rId23"/>
    <p:sldId id="292" r:id="rId24"/>
    <p:sldId id="294" r:id="rId25"/>
    <p:sldId id="293" r:id="rId26"/>
    <p:sldId id="272" r:id="rId27"/>
    <p:sldId id="279" r:id="rId28"/>
    <p:sldId id="287" r:id="rId29"/>
    <p:sldId id="301" r:id="rId30"/>
    <p:sldId id="277" r:id="rId31"/>
    <p:sldId id="273" r:id="rId32"/>
    <p:sldId id="276" r:id="rId33"/>
    <p:sldId id="270" r:id="rId34"/>
    <p:sldId id="296" r:id="rId35"/>
    <p:sldId id="295" r:id="rId36"/>
    <p:sldId id="297" r:id="rId37"/>
    <p:sldId id="298" r:id="rId38"/>
    <p:sldId id="271" r:id="rId39"/>
    <p:sldId id="269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snapVertSplitter="1">
    <p:restoredLeft sz="25105"/>
    <p:restoredTop sz="90000"/>
  </p:normalViewPr>
  <p:slideViewPr>
    <p:cSldViewPr snapToGrid="0" snapToObjects="1">
      <p:cViewPr varScale="1">
        <p:scale>
          <a:sx n="100" d="100"/>
          <a:sy n="100" d="100"/>
        </p:scale>
        <p:origin x="0" y="0"/>
      </p:cViewPr>
      <p:guideLst>
        <p:guide orient="horz" pos="2158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9" cy="72009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slide" Target="slides/slide26.xml"  /><Relationship Id="rId28" Type="http://schemas.openxmlformats.org/officeDocument/2006/relationships/slide" Target="slides/slide27.xml"  /><Relationship Id="rId29" Type="http://schemas.openxmlformats.org/officeDocument/2006/relationships/slide" Target="slides/slide28.xml"  /><Relationship Id="rId3" Type="http://schemas.openxmlformats.org/officeDocument/2006/relationships/slide" Target="slides/slide2.xml"  /><Relationship Id="rId30" Type="http://schemas.openxmlformats.org/officeDocument/2006/relationships/slide" Target="slides/slide29.xml"  /><Relationship Id="rId31" Type="http://schemas.openxmlformats.org/officeDocument/2006/relationships/slide" Target="slides/slide30.xml"  /><Relationship Id="rId32" Type="http://schemas.openxmlformats.org/officeDocument/2006/relationships/slide" Target="slides/slide31.xml"  /><Relationship Id="rId33" Type="http://schemas.openxmlformats.org/officeDocument/2006/relationships/slide" Target="slides/slide32.xml"  /><Relationship Id="rId34" Type="http://schemas.openxmlformats.org/officeDocument/2006/relationships/slide" Target="slides/slide33.xml"  /><Relationship Id="rId35" Type="http://schemas.openxmlformats.org/officeDocument/2006/relationships/slide" Target="slides/slide34.xml"  /><Relationship Id="rId36" Type="http://schemas.openxmlformats.org/officeDocument/2006/relationships/slide" Target="slides/slide35.xml"  /><Relationship Id="rId37" Type="http://schemas.openxmlformats.org/officeDocument/2006/relationships/slide" Target="slides/slide36.xml"  /><Relationship Id="rId38" Type="http://schemas.openxmlformats.org/officeDocument/2006/relationships/slide" Target="slides/slide37.xml"  /><Relationship Id="rId39" Type="http://schemas.openxmlformats.org/officeDocument/2006/relationships/slide" Target="slides/slide38.xml"  /><Relationship Id="rId4" Type="http://schemas.openxmlformats.org/officeDocument/2006/relationships/slide" Target="slides/slide3.xml"  /><Relationship Id="rId40" Type="http://schemas.openxmlformats.org/officeDocument/2006/relationships/slide" Target="slides/slide39.xml"  /><Relationship Id="rId41" Type="http://schemas.openxmlformats.org/officeDocument/2006/relationships/presProps" Target="presProps.xml"  /><Relationship Id="rId42" Type="http://schemas.openxmlformats.org/officeDocument/2006/relationships/viewProps" Target="viewProps.xml"  /><Relationship Id="rId43" Type="http://schemas.openxmlformats.org/officeDocument/2006/relationships/theme" Target="theme/theme1.xml"  /><Relationship Id="rId44" Type="http://schemas.openxmlformats.org/officeDocument/2006/relationships/tableStyles" Target="tableStyles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0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en-US" smtClean="0"/>
              <a:t>Образец подзаголовка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ru-RU" altLang="en-US" smtClean="0"/>
              <a:t>Введение</a:t>
            </a:r>
            <a:endParaRPr lang="ru-RU" altLang="en-US"/>
          </a:p>
          <a:p>
            <a:pPr lvl="0"/>
            <a:r>
              <a:rPr lang="ru-RU" altLang="en-US" smtClean="0"/>
              <a:t>Основной текст 1</a:t>
            </a:r>
            <a:endParaRPr lang="ru-RU" altLang="en-US"/>
          </a:p>
          <a:p>
            <a:pPr lvl="0"/>
            <a:r>
              <a:rPr lang="ru-RU" altLang="en-US" smtClean="0"/>
              <a:t>Основной текст 2</a:t>
            </a:r>
            <a:endParaRPr lang="ru-RU" altLang="en-US"/>
          </a:p>
          <a:p>
            <a:pPr lvl="0"/>
            <a:r>
              <a:rPr lang="ru-RU" altLang="en-US" smtClean="0"/>
              <a:t>Основной текст 3</a:t>
            </a:r>
            <a:endParaRPr lang="ru-RU" altLang="en-US"/>
          </a:p>
          <a:p>
            <a:pPr lvl="0"/>
            <a:r>
              <a:rPr lang="ru-RU" altLang="en-US" smtClean="0"/>
              <a:t>Заключение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idx="0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Манифест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bl" preserve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ru-RU" altLang="en-US" smtClean="0"/>
              <a:t>Вставка таблицы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en-US" smtClean="0"/>
              <a:t>Вставка картинки</a:t>
            </a:r>
            <a:endParaRPr lang="ru-RU" alt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ru-RU" altLang="en-US" smtClean="0"/>
              <a:t>Образец текста</a:t>
            </a:r>
            <a:endParaRPr lang="ru-RU" alt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 dirty="0" smtClean="0"/>
              <a:t>Образец текста</a:t>
            </a:r>
          </a:p>
          <a:p>
            <a:pPr lvl="1"/>
            <a:r>
              <a:rPr lang="ru-RU" altLang="en-US" dirty="0" smtClean="0"/>
              <a:t>Второй уровень</a:t>
            </a:r>
          </a:p>
          <a:p>
            <a:pPr lvl="2"/>
            <a:r>
              <a:rPr lang="ru-RU" altLang="en-US" dirty="0" smtClean="0"/>
              <a:t>Третий уровень</a:t>
            </a:r>
          </a:p>
          <a:p>
            <a:pPr lvl="3"/>
            <a:r>
              <a:rPr lang="ru-RU" altLang="en-US" dirty="0" smtClean="0"/>
              <a:t>Четвертый 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ru-RU" altLang="en-US" smtClean="0"/>
              <a:pPr/>
              <a:t>2009-12-07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0" hangingPunct="1">
        <a:defRPr>
          <a:solidFill>
            <a:schemeClr val="tx2"/>
          </a:solidFill>
        </a:defRPr>
      </a:lvl2pPr>
      <a:lvl3pPr rtl="0" eaLnBrk="1" latinLnBrk="0" hangingPunct="1">
        <a:defRPr>
          <a:solidFill>
            <a:schemeClr val="tx2"/>
          </a:solidFill>
        </a:defRPr>
      </a:lvl3pPr>
      <a:lvl4pPr rtl="0" eaLnBrk="1" latinLnBrk="0" hangingPunct="1">
        <a:defRPr>
          <a:solidFill>
            <a:schemeClr val="tx2"/>
          </a:solidFill>
        </a:defRPr>
      </a:lvl4pPr>
      <a:lvl5pPr rtl="0" eaLnBrk="1" latinLnBrk="0" hangingPunct="1">
        <a:defRPr>
          <a:solidFill>
            <a:schemeClr val="tx2"/>
          </a:solidFill>
        </a:defRPr>
      </a:lvl5pPr>
      <a:lvl6pPr rtl="0" eaLnBrk="1" latinLnBrk="0" hangingPunct="1">
        <a:defRPr>
          <a:solidFill>
            <a:schemeClr val="tx2"/>
          </a:solidFill>
        </a:defRPr>
      </a:lvl6pPr>
      <a:lvl7pPr rtl="0" eaLnBrk="1" latinLnBrk="0" hangingPunct="1">
        <a:defRPr>
          <a:solidFill>
            <a:schemeClr val="tx2"/>
          </a:solidFill>
        </a:defRPr>
      </a:lvl7pPr>
      <a:lvl8pPr rtl="0" eaLnBrk="1" latinLnBrk="0" hangingPunct="1">
        <a:defRPr>
          <a:solidFill>
            <a:schemeClr val="tx2"/>
          </a:solidFill>
        </a:defRPr>
      </a:lvl8pPr>
      <a:lvl9pPr rtl="0" eaLnBrk="1" latinLnBrk="0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image" Target="../media/image7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8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image" Target="../media/image9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0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3.png"  /><Relationship Id="rId3" Type="http://schemas.openxmlformats.org/officeDocument/2006/relationships/image" Target="../media/image14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5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6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8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9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0.png"  /><Relationship Id="rId3" Type="http://schemas.openxmlformats.org/officeDocument/2006/relationships/image" Target="../media/image21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2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3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4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5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6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7.pn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8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image" Target="../media/image5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>
                <a:latin typeface="Times New Roman"/>
                <a:cs typeface="Times New Roman"/>
              </a:rPr>
              <a:t>Развитие функциональной грамотности</a:t>
            </a:r>
            <a:endParaRPr lang="ru-RU" altLang="en-US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>
                <a:latin typeface="Times New Roman"/>
                <a:cs typeface="Times New Roman"/>
              </a:rPr>
              <a:t>11</a:t>
            </a:r>
            <a:r>
              <a:rPr lang="ru-RU" altLang="en-US">
                <a:latin typeface="Times New Roman"/>
                <a:cs typeface="Times New Roman"/>
              </a:rPr>
              <a:t> апреля </a:t>
            </a:r>
            <a:r>
              <a:rPr lang="en-US" altLang="ru-RU">
                <a:latin typeface="Times New Roman"/>
                <a:cs typeface="Times New Roman"/>
              </a:rPr>
              <a:t>2023</a:t>
            </a:r>
            <a:r>
              <a:rPr lang="ru-RU" altLang="en-US">
                <a:latin typeface="Times New Roman"/>
                <a:cs typeface="Times New Roman"/>
              </a:rPr>
              <a:t> г</a:t>
            </a:r>
            <a:r>
              <a:rPr lang="en-US" altLang="ru-RU">
                <a:latin typeface="Times New Roman"/>
                <a:cs typeface="Times New Roman"/>
              </a:rPr>
              <a:t>.</a:t>
            </a:r>
            <a:endParaRPr lang="en-US" altLang="ru-RU">
              <a:latin typeface="Times New Roman"/>
              <a:cs typeface="Times New Roman"/>
            </a:endParaRPr>
          </a:p>
        </p:txBody>
      </p:sp>
      <p:sp>
        <p:nvSpPr>
          <p:cNvPr id="4" name="Горизонтальная надпись 3"/>
          <p:cNvSpPr txBox="1"/>
          <p:nvPr/>
        </p:nvSpPr>
        <p:spPr>
          <a:xfrm>
            <a:off x="1064559" y="324969"/>
            <a:ext cx="10062882" cy="692301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defRPr/>
            </a:pPr>
            <a:r>
              <a:rPr lang="ru-RU" altLang="en-US" sz="2000">
                <a:latin typeface="Times New Roman"/>
                <a:cs typeface="Times New Roman"/>
              </a:rPr>
              <a:t>Муниципальное общеобразовательное учреждение </a:t>
            </a:r>
            <a:endParaRPr lang="ru-RU" altLang="en-US" sz="2000">
              <a:latin typeface="Times New Roman"/>
              <a:cs typeface="Times New Roman"/>
            </a:endParaRPr>
          </a:p>
          <a:p>
            <a:pPr lvl="0" algn="ctr">
              <a:defRPr/>
            </a:pPr>
            <a:r>
              <a:rPr lang="ko-KR" altLang="en-US" sz="2000">
                <a:latin typeface="Times New Roman"/>
                <a:cs typeface="Times New Roman"/>
              </a:rPr>
              <a:t>≪</a:t>
            </a:r>
            <a:r>
              <a:rPr lang="ru-RU" altLang="en-US" sz="2000">
                <a:latin typeface="Times New Roman"/>
                <a:cs typeface="Times New Roman"/>
              </a:rPr>
              <a:t>Средняя общеобразовательная школа № </a:t>
            </a:r>
            <a:r>
              <a:rPr lang="en-US" altLang="ru-RU" sz="2000">
                <a:latin typeface="Times New Roman"/>
                <a:cs typeface="Times New Roman"/>
              </a:rPr>
              <a:t>4</a:t>
            </a:r>
            <a:r>
              <a:rPr lang="ko-KR" altLang="en-US" sz="2000">
                <a:latin typeface="Times New Roman"/>
                <a:cs typeface="Times New Roman"/>
              </a:rPr>
              <a:t>≫</a:t>
            </a:r>
            <a:r>
              <a:rPr lang="ru-RU" altLang="en-US" sz="2000">
                <a:latin typeface="Times New Roman"/>
                <a:cs typeface="Times New Roman"/>
              </a:rPr>
              <a:t> г</a:t>
            </a:r>
            <a:r>
              <a:rPr lang="en-US" altLang="ru-RU" sz="2000">
                <a:latin typeface="Times New Roman"/>
                <a:cs typeface="Times New Roman"/>
              </a:rPr>
              <a:t>.</a:t>
            </a:r>
            <a:r>
              <a:rPr lang="ru-RU" altLang="en-US" sz="2000">
                <a:latin typeface="Times New Roman"/>
                <a:cs typeface="Times New Roman"/>
              </a:rPr>
              <a:t> Южноуральска</a:t>
            </a:r>
            <a:endParaRPr lang="ru-RU" altLang="en-US"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"/>
          <p:cNvSpPr txBox="1"/>
          <p:nvPr/>
        </p:nvSpPr>
        <p:spPr>
          <a:xfrm>
            <a:off x="478542" y="1260756"/>
            <a:ext cx="11020387" cy="54088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ru-RU" sz="30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4.</a:t>
            </a:r>
            <a:r>
              <a:rPr xmlns:mc="http://schemas.openxmlformats.org/markup-compatibility/2006" xmlns:hp="http://schemas.haansoft.com/office/presentation/8.0" kumimoji="1" lang="ru-RU" altLang="en-US" sz="30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С</a:t>
            </a:r>
            <a:r>
              <a:rPr xmlns:mc="http://schemas.openxmlformats.org/markup-compatibility/2006" xmlns:hp="http://schemas.haansoft.com/office/presentation/8.0" kumimoji="1" lang="ru-RU" altLang="ru-RU" sz="30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овокупность знаний, навыков и установок в сфере финансового поведения человека, ведущих к улучшению благосостояния и повышению качества жизни.</a:t>
            </a:r>
            <a:endParaRPr xmlns:mc="http://schemas.openxmlformats.org/markup-compatibility/2006" xmlns:hp="http://schemas.haansoft.com/office/presentation/8.0" kumimoji="1" lang="ru-RU" altLang="ru-RU" sz="30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ru-RU" sz="30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5.</a:t>
            </a:r>
            <a:r>
              <a:rPr xmlns:mc="http://schemas.openxmlformats.org/markup-compatibility/2006" xmlns:hp="http://schemas.haansoft.com/office/presentation/8.0" kumimoji="1" lang="ru-RU" altLang="en-US" sz="30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Способность человека занимать активную гражданскую позицию по вопросам, связанным с естественными науками, и его готовность интересоваться естественнонаучными идеями.</a:t>
            </a:r>
            <a:endParaRPr xmlns:mc="http://schemas.openxmlformats.org/markup-compatibility/2006" xmlns:hp="http://schemas.haansoft.com/office/presentation/8.0" kumimoji="1" lang="ru-RU" altLang="en-US" sz="30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ru-RU" sz="30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6.</a:t>
            </a:r>
            <a:r>
              <a:rPr xmlns:mc="http://schemas.openxmlformats.org/markup-compatibility/2006" xmlns:hp="http://schemas.haansoft.com/office/presentation/8.0" kumimoji="1" lang="ru-RU" altLang="en-US" sz="30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С</a:t>
            </a:r>
            <a:r>
              <a:rPr xmlns:mc="http://schemas.openxmlformats.org/markup-compatibility/2006" xmlns:hp="http://schemas.haansoft.com/office/presentation/8.0" kumimoji="1" lang="ru-RU" altLang="ru-RU" sz="30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пособность продуктивно участвовать в процессе выработки, оценки и совершенствования идей, направленных на получение инновационных и эффективных решений, нового знания, эффектное проявление воображения.</a:t>
            </a:r>
            <a:endParaRPr xmlns:mc="http://schemas.openxmlformats.org/markup-compatibility/2006" xmlns:hp="http://schemas.haansoft.com/office/presentation/8.0" kumimoji="1" lang="ru-RU" altLang="ru-RU" sz="30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en-US" altLang="ru-RU" sz="3000" b="0" i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4341" name="Заголовок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</p:spPr>
        <p:txBody>
          <a:bodyPr vert="horz" lIns="91440" tIns="45720" rIns="91440" bIns="45720" anchor="ctr">
            <a:norm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44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Times New Roman"/>
                <a:cs typeface="Times New Roman"/>
              </a:rPr>
              <a:t>Определите вид ФГ</a:t>
            </a:r>
            <a:endParaRPr xmlns:mc="http://schemas.openxmlformats.org/markup-compatibility/2006" xmlns:hp="http://schemas.haansoft.com/office/presentation/8.0" kumimoji="0" lang="ru-RU" altLang="en-US" sz="4400" b="0" i="0" u="none" strike="noStrike" kern="1200" cap="none" spc="0" normalizeH="0" baseline="0" mc:Ignorable="hp" hp:hslEmbossed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"/>
          <p:cNvSpPr txBox="1"/>
          <p:nvPr/>
        </p:nvSpPr>
        <p:spPr>
          <a:xfrm>
            <a:off x="621239" y="405392"/>
            <a:ext cx="10877154" cy="741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p>
            <a:pPr marL="0" lvl="0" indent="0" algn="ctr" defTabSz="1028836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3200" b="1" i="0" baseline="0" mc:Ignorable="hp" hp:hslEmbossed="0">
                <a:solidFill>
                  <a:schemeClr val="tx1"/>
                </a:solidFill>
                <a:latin typeface="Times New Roman"/>
                <a:cs typeface="Times New Roman"/>
              </a:rPr>
              <a:t>Ключевые термины современного российского образования</a:t>
            </a:r>
            <a:endParaRPr xmlns:mc="http://schemas.openxmlformats.org/markup-compatibility/2006" xmlns:hp="http://schemas.haansoft.com/office/presentation/8.0" kumimoji="0" lang="ru-RU" altLang="ru-RU" sz="3200" b="1" i="0" mc:Ignorable="hp" hp:hslEmbossed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437" name=""/>
          <p:cNvSpPr txBox="1"/>
          <p:nvPr/>
        </p:nvSpPr>
        <p:spPr>
          <a:xfrm>
            <a:off x="5393865" y="1622084"/>
            <a:ext cx="1404270" cy="5740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none" lIns="91440" tIns="45720" rIns="91440" bIns="45720" anchor="t">
            <a:spAutoFit/>
          </a:bodyPr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3200" b="1" i="0" baseline="0" mc:Ignorable="hp" hp:hslEmbossed="0">
                <a:solidFill>
                  <a:srgbClr val="c00000">
                    <a:alpha val="100000"/>
                  </a:srgbClr>
                </a:solidFill>
                <a:latin typeface="Times New Roman"/>
                <a:cs typeface="Times New Roman"/>
              </a:rPr>
              <a:t>ФГОС</a:t>
            </a:r>
            <a:endParaRPr xmlns:mc="http://schemas.openxmlformats.org/markup-compatibility/2006" xmlns:hp="http://schemas.haansoft.com/office/presentation/8.0" kumimoji="0" lang="ru-RU" altLang="ru-RU" sz="3200" b="1" i="0" mc:Ignorable="hp" hp:hslEmbossed="0">
              <a:solidFill>
                <a:srgbClr val="c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8438" name=""/>
          <p:cNvSpPr txBox="1"/>
          <p:nvPr/>
        </p:nvSpPr>
        <p:spPr>
          <a:xfrm>
            <a:off x="3614704" y="2398719"/>
            <a:ext cx="4962592" cy="5678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3200" b="1" i="0" baseline="0" mc:Ignorable="hp" hp:hslEmbossed="0">
                <a:solidFill>
                  <a:srgbClr val="c00000">
                    <a:alpha val="100000"/>
                  </a:srgbClr>
                </a:solidFill>
                <a:latin typeface="Times New Roman"/>
                <a:cs typeface="Times New Roman"/>
              </a:rPr>
              <a:t>ЛИЧНОСТНЫЕ УУД</a:t>
            </a:r>
            <a:endParaRPr xmlns:mc="http://schemas.openxmlformats.org/markup-compatibility/2006" xmlns:hp="http://schemas.haansoft.com/office/presentation/8.0" kumimoji="0" lang="ru-RU" altLang="ru-RU" sz="3200" b="1" i="0" mc:Ignorable="hp" hp:hslEmbossed="0">
              <a:solidFill>
                <a:srgbClr val="c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8439" name=""/>
          <p:cNvSpPr txBox="1"/>
          <p:nvPr/>
        </p:nvSpPr>
        <p:spPr>
          <a:xfrm>
            <a:off x="2998380" y="3429000"/>
            <a:ext cx="6195240" cy="5743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3200" b="1" i="0" baseline="0" mc:Ignorable="hp" hp:hslEmbossed="0">
                <a:solidFill>
                  <a:srgbClr val="c00000">
                    <a:alpha val="100000"/>
                  </a:srgbClr>
                </a:solidFill>
                <a:latin typeface="Times New Roman"/>
                <a:cs typeface="Times New Roman"/>
              </a:rPr>
              <a:t>МЕТАПРЕДМЕТНЫЕ УУД</a:t>
            </a:r>
            <a:endParaRPr xmlns:mc="http://schemas.openxmlformats.org/markup-compatibility/2006" xmlns:hp="http://schemas.haansoft.com/office/presentation/8.0" kumimoji="0" lang="ru-RU" altLang="ru-RU" sz="3200" b="1" i="0" mc:Ignorable="hp" hp:hslEmbossed="0">
              <a:solidFill>
                <a:srgbClr val="c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8440" name=""/>
          <p:cNvSpPr txBox="1"/>
          <p:nvPr/>
        </p:nvSpPr>
        <p:spPr>
          <a:xfrm>
            <a:off x="2546496" y="4326086"/>
            <a:ext cx="7099007" cy="5729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3200" b="1" i="0" baseline="0" mc:Ignorable="hp" hp:hslEmbossed="0">
                <a:solidFill>
                  <a:srgbClr val="c00000">
                    <a:alpha val="100000"/>
                  </a:srgbClr>
                </a:solidFill>
                <a:latin typeface="Times New Roman"/>
                <a:cs typeface="Times New Roman"/>
              </a:rPr>
              <a:t>ПРЕДМЕТНЫЕ РЕЗУЛЬТАТЫ </a:t>
            </a:r>
            <a:endParaRPr xmlns:mc="http://schemas.openxmlformats.org/markup-compatibility/2006" xmlns:hp="http://schemas.haansoft.com/office/presentation/8.0" kumimoji="0" lang="ru-RU" altLang="ru-RU" sz="3200" b="1" i="0" mc:Ignorable="hp" hp:hslEmbossed="0">
              <a:solidFill>
                <a:srgbClr val="c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8441" name=""/>
          <p:cNvSpPr txBox="1"/>
          <p:nvPr/>
        </p:nvSpPr>
        <p:spPr>
          <a:xfrm>
            <a:off x="1394097" y="5326001"/>
            <a:ext cx="9403804" cy="5731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3200" b="1" i="0" baseline="0" mc:Ignorable="hp" hp:hslEmbossed="0">
                <a:solidFill>
                  <a:srgbClr val="c00000">
                    <a:alpha val="100000"/>
                  </a:srgbClr>
                </a:solidFill>
                <a:latin typeface="Times New Roman"/>
                <a:cs typeface="Times New Roman"/>
              </a:rPr>
              <a:t>ФУНКЦИОНАЛЬНАЯ ГРАМОТНОСТЬ</a:t>
            </a:r>
            <a:endParaRPr xmlns:mc="http://schemas.openxmlformats.org/markup-compatibility/2006" xmlns:hp="http://schemas.haansoft.com/office/presentation/8.0" kumimoji="0" lang="ru-RU" altLang="ru-RU" sz="3200" b="1" i="0" mc:Ignorable="hp" hp:hslEmbossed="0">
              <a:solidFill>
                <a:srgbClr val="c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utoUpdateAnimBg="0"/>
      <p:bldP spid="18438" grpId="1" autoUpdateAnimBg="0"/>
      <p:bldP spid="18439" grpId="2" autoUpdateAnimBg="0"/>
      <p:bldP spid="18440" grpId="3" autoUpdateAnimBg="0"/>
      <p:bldP spid="18441" grpId="4" autoUpdateAnimBg="0"/>
    </p:bld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"/>
          <p:cNvSpPr/>
          <p:nvPr/>
        </p:nvSpPr>
        <p:spPr>
          <a:xfrm>
            <a:off x="2178754" y="2223"/>
            <a:ext cx="7648786" cy="2368114"/>
          </a:xfrm>
          <a:prstGeom prst="flowChartExtract">
            <a:avLst/>
          </a:prstGeom>
          <a:solidFill>
            <a:srgbClr val="9c9cdf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anchor="t">
            <a:no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ru-RU" altLang="en-US" sz="1200" b="0" i="0" baseline="0" mc:Ignorable="hp" hp:hslEmbossed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461" name=""/>
          <p:cNvSpPr/>
          <p:nvPr/>
        </p:nvSpPr>
        <p:spPr>
          <a:xfrm>
            <a:off x="2337499" y="6166933"/>
            <a:ext cx="7428140" cy="590437"/>
          </a:xfrm>
          <a:prstGeom prst="flowChartAlternateProcess">
            <a:avLst/>
          </a:prstGeom>
          <a:solidFill>
            <a:srgbClr val="9c9cdf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44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Times New Roman"/>
                <a:cs typeface="Times New Roman"/>
              </a:rPr>
              <a:t>ФГОС </a:t>
            </a:r>
            <a:endParaRPr xmlns:mc="http://schemas.openxmlformats.org/markup-compatibility/2006" xmlns:hp="http://schemas.haansoft.com/office/presentation/8.0" kumimoji="0" lang="ru-RU" altLang="en-US" sz="4400" b="1" i="0" mc:Ignorable="hp" hp:hslEmbossed="0">
              <a:solidFill>
                <a:srgbClr val="8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9462" name=""/>
          <p:cNvSpPr/>
          <p:nvPr/>
        </p:nvSpPr>
        <p:spPr>
          <a:xfrm rot="16200000">
            <a:off x="1745443" y="3167132"/>
            <a:ext cx="3595039" cy="2236329"/>
          </a:xfrm>
          <a:prstGeom prst="flowChartAlternateProcess">
            <a:avLst/>
          </a:prstGeom>
          <a:solidFill>
            <a:srgbClr val="9c9cdf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lIns="91440" tIns="45720" rIns="91440" bIns="45720" anchor="ctr">
            <a:noAutofit/>
          </a:bodyPr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4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Times New Roman"/>
                <a:cs typeface="Times New Roman"/>
              </a:rPr>
              <a:t>Личностные</a:t>
            </a:r>
            <a:endParaRPr xmlns:mc="http://schemas.openxmlformats.org/markup-compatibility/2006" xmlns:hp="http://schemas.haansoft.com/office/presentation/8.0" kumimoji="0" lang="ru-RU" altLang="en-US" sz="2400" b="1" i="0" mc:Ignorable="hp" hp:hslEmbossed="0">
              <a:solidFill>
                <a:srgbClr val="8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9463" name=""/>
          <p:cNvSpPr/>
          <p:nvPr/>
        </p:nvSpPr>
        <p:spPr>
          <a:xfrm rot="16200000">
            <a:off x="4196892" y="3083796"/>
            <a:ext cx="3598220" cy="2390329"/>
          </a:xfrm>
          <a:prstGeom prst="flowChartAlternateProcess">
            <a:avLst/>
          </a:prstGeom>
          <a:solidFill>
            <a:srgbClr val="9c9cdf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lIns="91440" tIns="45720" rIns="91440" bIns="45720" anchor="ctr">
            <a:noAutofit/>
          </a:bodyPr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4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Times New Roman"/>
                <a:cs typeface="Times New Roman"/>
              </a:rPr>
              <a:t>Мета</a:t>
            </a:r>
            <a:endParaRPr xmlns:mc="http://schemas.openxmlformats.org/markup-compatibility/2006" xmlns:hp="http://schemas.haansoft.com/office/presentation/8.0" kumimoji="0" lang="ru-RU" altLang="en-US" sz="2400" b="1" i="0" baseline="0" mc:Ignorable="hp" hp:hslEmbossed="0">
              <a:solidFill>
                <a:srgbClr val="8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4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Times New Roman"/>
                <a:cs typeface="Times New Roman"/>
              </a:rPr>
              <a:t>предметные</a:t>
            </a:r>
            <a:endParaRPr xmlns:mc="http://schemas.openxmlformats.org/markup-compatibility/2006" xmlns:hp="http://schemas.haansoft.com/office/presentation/8.0" kumimoji="0" lang="ru-RU" altLang="en-US" sz="2400" b="1" i="0" mc:Ignorable="hp" hp:hslEmbossed="0">
              <a:solidFill>
                <a:srgbClr val="8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9464" name=""/>
          <p:cNvSpPr/>
          <p:nvPr/>
        </p:nvSpPr>
        <p:spPr>
          <a:xfrm rot="16200000">
            <a:off x="6708681" y="3100430"/>
            <a:ext cx="3594983" cy="2376096"/>
          </a:xfrm>
          <a:prstGeom prst="flowChartAlternateProcess">
            <a:avLst/>
          </a:prstGeom>
          <a:solidFill>
            <a:srgbClr val="9c9cdf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lIns="91440" tIns="45720" rIns="91440" bIns="45720" anchor="ctr">
            <a:noAutofit/>
          </a:bodyPr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4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Times New Roman"/>
                <a:cs typeface="Times New Roman"/>
              </a:rPr>
              <a:t>Предметные</a:t>
            </a:r>
            <a:endParaRPr xmlns:mc="http://schemas.openxmlformats.org/markup-compatibility/2006" xmlns:hp="http://schemas.haansoft.com/office/presentation/8.0" kumimoji="0" lang="ru-RU" altLang="en-US" sz="2400" b="1" i="0" mc:Ignorable="hp" hp:hslEmbossed="0">
              <a:solidFill>
                <a:srgbClr val="8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9465" name=""/>
          <p:cNvSpPr/>
          <p:nvPr/>
        </p:nvSpPr>
        <p:spPr>
          <a:xfrm>
            <a:off x="4051655" y="787910"/>
            <a:ext cx="1136444" cy="880856"/>
          </a:xfrm>
          <a:custGeom>
            <a:avLst/>
            <a:gdLst>
              <a:gd name="T0" fmla="*/ 0 w 715"/>
              <a:gd name="T1" fmla="*/ 0 h 554"/>
              <a:gd name="T2" fmla="*/ 715 w 715"/>
              <a:gd name="T3" fmla="*/ 554 h 554"/>
            </a:gdLst>
            <a:cxnLst/>
            <a:rect l="T0" t="T1" r="T2" b="T3"/>
            <a:pathLst>
              <a:path w="715" h="554">
                <a:moveTo>
                  <a:pt x="643" y="0"/>
                </a:moveTo>
                <a:lnTo>
                  <a:pt x="715" y="218"/>
                </a:lnTo>
                <a:lnTo>
                  <a:pt x="59" y="554"/>
                </a:lnTo>
                <a:lnTo>
                  <a:pt x="0" y="357"/>
                </a:lnTo>
                <a:lnTo>
                  <a:pt x="643" y="0"/>
                </a:lnTo>
                <a:close/>
              </a:path>
            </a:pathLst>
          </a:custGeom>
          <a:solidFill>
            <a:srgbClr val="66c86f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txBody>
          <a:bodyPr vert="horz" wrap="none" lIns="91440" tIns="45720" rIns="91440" bIns="45720" anchor="t">
            <a:no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ru-RU" altLang="en-US" sz="1200" b="0" i="0" baseline="0" mc:Ignorable="hp" hp:hslEmbossed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466" name=""/>
          <p:cNvSpPr/>
          <p:nvPr/>
        </p:nvSpPr>
        <p:spPr>
          <a:xfrm>
            <a:off x="6849899" y="805325"/>
            <a:ext cx="1085650" cy="846026"/>
          </a:xfrm>
          <a:custGeom>
            <a:avLst/>
            <a:gdLst>
              <a:gd name="T0" fmla="*/ 0 w 683"/>
              <a:gd name="T1" fmla="*/ 0 h 532"/>
              <a:gd name="T2" fmla="*/ 683 w 683"/>
              <a:gd name="T3" fmla="*/ 532 h 532"/>
            </a:gdLst>
            <a:cxnLst/>
            <a:rect l="T0" t="T1" r="T2" b="T3"/>
            <a:pathLst>
              <a:path w="683" h="532">
                <a:moveTo>
                  <a:pt x="68" y="0"/>
                </a:moveTo>
                <a:lnTo>
                  <a:pt x="0" y="210"/>
                </a:lnTo>
                <a:lnTo>
                  <a:pt x="626" y="532"/>
                </a:lnTo>
                <a:lnTo>
                  <a:pt x="683" y="343"/>
                </a:lnTo>
                <a:lnTo>
                  <a:pt x="68" y="0"/>
                </a:lnTo>
                <a:close/>
              </a:path>
            </a:pathLst>
          </a:custGeom>
          <a:solidFill>
            <a:srgbClr val="f7a3ab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txBody>
          <a:bodyPr vert="horz" wrap="none" lIns="91440" tIns="45720" rIns="91440" bIns="45720" anchor="t">
            <a:no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ru-RU" altLang="en-US" sz="1200" b="0" i="0" baseline="0" mc:Ignorable="hp" hp:hslEmbossed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467" name=""/>
          <p:cNvSpPr/>
          <p:nvPr/>
        </p:nvSpPr>
        <p:spPr>
          <a:xfrm>
            <a:off x="5975350" y="310168"/>
            <a:ext cx="1001533" cy="807847"/>
          </a:xfrm>
          <a:custGeom>
            <a:avLst/>
            <a:gdLst>
              <a:gd name="T0" fmla="*/ 0 w 628"/>
              <a:gd name="T1" fmla="*/ 0 h 536"/>
              <a:gd name="T2" fmla="*/ 628 w 628"/>
              <a:gd name="T3" fmla="*/ 536 h 536"/>
            </a:gdLst>
            <a:cxnLst/>
            <a:rect l="T0" t="T1" r="T2" b="T3"/>
            <a:pathLst>
              <a:path w="628" h="536">
                <a:moveTo>
                  <a:pt x="22" y="0"/>
                </a:moveTo>
                <a:lnTo>
                  <a:pt x="628" y="333"/>
                </a:lnTo>
                <a:lnTo>
                  <a:pt x="540" y="536"/>
                </a:lnTo>
                <a:lnTo>
                  <a:pt x="0" y="265"/>
                </a:lnTo>
                <a:lnTo>
                  <a:pt x="22" y="0"/>
                </a:lnTo>
                <a:close/>
              </a:path>
            </a:pathLst>
          </a:custGeom>
          <a:solidFill>
            <a:srgbClr val="a3a3e0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txBody>
          <a:bodyPr vert="horz" wrap="none" lIns="91440" tIns="45720" rIns="91440" bIns="45720" anchor="t">
            <a:no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ru-RU" altLang="en-US" sz="1200" b="0" i="0" baseline="0" mc:Ignorable="hp" hp:hslEmbossed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468" name=""/>
          <p:cNvSpPr/>
          <p:nvPr/>
        </p:nvSpPr>
        <p:spPr>
          <a:xfrm>
            <a:off x="5080205" y="279971"/>
            <a:ext cx="933269" cy="855515"/>
          </a:xfrm>
          <a:custGeom>
            <a:avLst/>
            <a:gdLst>
              <a:gd name="T0" fmla="*/ 0 w 587"/>
              <a:gd name="T1" fmla="*/ 0 h 538"/>
              <a:gd name="T2" fmla="*/ 587 w 587"/>
              <a:gd name="T3" fmla="*/ 538 h 538"/>
            </a:gdLst>
            <a:cxnLst/>
            <a:rect l="T0" t="T1" r="T2" b="T3"/>
            <a:pathLst>
              <a:path w="587" h="538">
                <a:moveTo>
                  <a:pt x="579" y="0"/>
                </a:moveTo>
                <a:lnTo>
                  <a:pt x="0" y="320"/>
                </a:lnTo>
                <a:lnTo>
                  <a:pt x="71" y="538"/>
                </a:lnTo>
                <a:lnTo>
                  <a:pt x="587" y="282"/>
                </a:lnTo>
                <a:lnTo>
                  <a:pt x="579" y="0"/>
                </a:lnTo>
                <a:close/>
              </a:path>
            </a:pathLst>
          </a:custGeom>
          <a:solidFill>
            <a:srgbClr val="999999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txBody>
          <a:bodyPr vert="horz" wrap="none" lIns="91440" tIns="45720" rIns="91440" bIns="45720" anchor="t">
            <a:no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ru-RU" altLang="en-US" sz="1200" b="0" i="0" baseline="0" mc:Ignorable="hp" hp:hslEmbossed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469" name=""/>
          <p:cNvSpPr/>
          <p:nvPr/>
        </p:nvSpPr>
        <p:spPr>
          <a:xfrm>
            <a:off x="2204151" y="1346588"/>
            <a:ext cx="1949092" cy="1023749"/>
          </a:xfrm>
          <a:custGeom>
            <a:avLst/>
            <a:gdLst>
              <a:gd name="T0" fmla="*/ 0 w 1227"/>
              <a:gd name="T1" fmla="*/ 0 h 644"/>
              <a:gd name="T2" fmla="*/ 1227 w 1227"/>
              <a:gd name="T3" fmla="*/ 644 h 644"/>
            </a:gdLst>
            <a:cxnLst/>
            <a:rect l="T0" t="T1" r="T2" b="T3"/>
            <a:pathLst>
              <a:path w="1227" h="644">
                <a:moveTo>
                  <a:pt x="1159" y="0"/>
                </a:moveTo>
                <a:lnTo>
                  <a:pt x="1227" y="204"/>
                </a:lnTo>
                <a:lnTo>
                  <a:pt x="367" y="644"/>
                </a:lnTo>
                <a:lnTo>
                  <a:pt x="0" y="644"/>
                </a:lnTo>
                <a:lnTo>
                  <a:pt x="1159" y="0"/>
                </a:lnTo>
                <a:close/>
              </a:path>
            </a:pathLst>
          </a:custGeom>
          <a:solidFill>
            <a:srgbClr val="f4a6eb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txBody>
          <a:bodyPr vert="horz" wrap="none" lIns="91440" tIns="45720" rIns="91440" bIns="45720" anchor="t">
            <a:no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ru-RU" altLang="en-US" sz="1200" b="0" i="0" baseline="0" mc:Ignorable="hp" hp:hslEmbossed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470" name=""/>
          <p:cNvSpPr/>
          <p:nvPr/>
        </p:nvSpPr>
        <p:spPr>
          <a:xfrm>
            <a:off x="7853052" y="1346588"/>
            <a:ext cx="1955399" cy="1023749"/>
          </a:xfrm>
          <a:custGeom>
            <a:avLst/>
            <a:gdLst>
              <a:gd name="T0" fmla="*/ 0 w 1231"/>
              <a:gd name="T1" fmla="*/ 0 h 644"/>
              <a:gd name="T2" fmla="*/ 1231 w 1231"/>
              <a:gd name="T3" fmla="*/ 644 h 644"/>
            </a:gdLst>
            <a:cxnLst/>
            <a:rect l="T0" t="T1" r="T2" b="T3"/>
            <a:pathLst>
              <a:path w="1231" h="644">
                <a:moveTo>
                  <a:pt x="55" y="0"/>
                </a:moveTo>
                <a:lnTo>
                  <a:pt x="0" y="186"/>
                </a:lnTo>
                <a:lnTo>
                  <a:pt x="871" y="639"/>
                </a:lnTo>
                <a:lnTo>
                  <a:pt x="1231" y="644"/>
                </a:lnTo>
                <a:lnTo>
                  <a:pt x="55" y="0"/>
                </a:lnTo>
                <a:close/>
              </a:path>
            </a:pathLst>
          </a:custGeom>
          <a:solidFill>
            <a:srgbClr val="9af8f4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txBody>
          <a:bodyPr vert="horz" wrap="none" lIns="91440" tIns="45720" rIns="91440" bIns="45720" anchor="t">
            <a:no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ru-RU" altLang="en-US" sz="1200" b="0" i="0" baseline="0" mc:Ignorable="hp" hp:hslEmbossed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471" name=""/>
          <p:cNvSpPr txBox="1"/>
          <p:nvPr/>
        </p:nvSpPr>
        <p:spPr>
          <a:xfrm rot="20280000">
            <a:off x="5311903" y="549792"/>
            <a:ext cx="555551" cy="3079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14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Calibri Light"/>
                <a:cs typeface="Arial"/>
              </a:rPr>
              <a:t>ЧГ</a:t>
            </a:r>
            <a:endParaRPr xmlns:mc="http://schemas.openxmlformats.org/markup-compatibility/2006" xmlns:hp="http://schemas.haansoft.com/office/presentation/8.0" kumimoji="0" lang="ru-RU" altLang="en-US" sz="1400" b="1" i="0" mc:Ignorable="hp" hp:hslEmbossed="0">
              <a:solidFill>
                <a:srgbClr val="800000">
                  <a:alpha val="100000"/>
                </a:srgbClr>
              </a:solidFill>
              <a:latin typeface="Calibri Light"/>
              <a:cs typeface="Arial"/>
            </a:endParaRPr>
          </a:p>
        </p:txBody>
      </p:sp>
      <p:sp>
        <p:nvSpPr>
          <p:cNvPr id="19472" name=""/>
          <p:cNvSpPr txBox="1"/>
          <p:nvPr/>
        </p:nvSpPr>
        <p:spPr>
          <a:xfrm rot="20220000">
            <a:off x="4278609" y="1065658"/>
            <a:ext cx="692025" cy="3078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14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Calibri Light"/>
                <a:cs typeface="Arial"/>
              </a:rPr>
              <a:t>МГ</a:t>
            </a:r>
            <a:endParaRPr xmlns:mc="http://schemas.openxmlformats.org/markup-compatibility/2006" xmlns:hp="http://schemas.haansoft.com/office/presentation/8.0" kumimoji="0" lang="ru-RU" altLang="en-US" sz="1400" b="1" i="0" mc:Ignorable="hp" hp:hslEmbossed="0">
              <a:solidFill>
                <a:srgbClr val="800000">
                  <a:alpha val="100000"/>
                </a:srgbClr>
              </a:solidFill>
              <a:latin typeface="Calibri Light"/>
              <a:cs typeface="Arial"/>
            </a:endParaRPr>
          </a:p>
        </p:txBody>
      </p:sp>
      <p:sp>
        <p:nvSpPr>
          <p:cNvPr id="19476" name=""/>
          <p:cNvSpPr txBox="1"/>
          <p:nvPr/>
        </p:nvSpPr>
        <p:spPr>
          <a:xfrm rot="20280000">
            <a:off x="3067592" y="1724361"/>
            <a:ext cx="733274" cy="2777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12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Calibri Light"/>
                <a:cs typeface="Arial"/>
              </a:rPr>
              <a:t>ЕНГ</a:t>
            </a:r>
            <a:endParaRPr xmlns:mc="http://schemas.openxmlformats.org/markup-compatibility/2006" xmlns:hp="http://schemas.haansoft.com/office/presentation/8.0" kumimoji="0" lang="ru-RU" altLang="en-US" sz="1200" b="1" i="0" mc:Ignorable="hp" hp:hslEmbossed="0">
              <a:solidFill>
                <a:srgbClr val="800000">
                  <a:alpha val="100000"/>
                </a:srgbClr>
              </a:solidFill>
              <a:latin typeface="Calibri Light"/>
              <a:cs typeface="Arial"/>
            </a:endParaRPr>
          </a:p>
        </p:txBody>
      </p:sp>
      <p:sp>
        <p:nvSpPr>
          <p:cNvPr id="19477" name=""/>
          <p:cNvSpPr txBox="1"/>
          <p:nvPr/>
        </p:nvSpPr>
        <p:spPr>
          <a:xfrm rot="1380000">
            <a:off x="6153129" y="603768"/>
            <a:ext cx="733274" cy="3079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14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Calibri Light"/>
                <a:cs typeface="Arial"/>
              </a:rPr>
              <a:t>ФГ</a:t>
            </a:r>
            <a:endParaRPr xmlns:mc="http://schemas.openxmlformats.org/markup-compatibility/2006" xmlns:hp="http://schemas.haansoft.com/office/presentation/8.0" kumimoji="0" lang="ru-RU" altLang="en-US" sz="1400" b="1" i="0" mc:Ignorable="hp" hp:hslEmbossed="0">
              <a:solidFill>
                <a:srgbClr val="800000">
                  <a:alpha val="100000"/>
                </a:srgbClr>
              </a:solidFill>
              <a:latin typeface="Calibri Light"/>
              <a:cs typeface="Arial"/>
            </a:endParaRPr>
          </a:p>
        </p:txBody>
      </p:sp>
      <p:sp>
        <p:nvSpPr>
          <p:cNvPr id="19478" name=""/>
          <p:cNvSpPr txBox="1"/>
          <p:nvPr/>
        </p:nvSpPr>
        <p:spPr>
          <a:xfrm rot="1260000">
            <a:off x="7156226" y="1137104"/>
            <a:ext cx="733330" cy="3078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14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Calibri Light"/>
                <a:cs typeface="Arial"/>
              </a:rPr>
              <a:t>ГК</a:t>
            </a:r>
            <a:endParaRPr xmlns:mc="http://schemas.openxmlformats.org/markup-compatibility/2006" xmlns:hp="http://schemas.haansoft.com/office/presentation/8.0" kumimoji="0" lang="ru-RU" altLang="en-US" sz="1400" b="1" i="0" mc:Ignorable="hp" hp:hslEmbossed="0">
              <a:solidFill>
                <a:srgbClr val="800000">
                  <a:alpha val="100000"/>
                </a:srgbClr>
              </a:solidFill>
              <a:latin typeface="Calibri Light"/>
              <a:cs typeface="Arial"/>
            </a:endParaRPr>
          </a:p>
        </p:txBody>
      </p:sp>
      <p:sp>
        <p:nvSpPr>
          <p:cNvPr id="19479" name=""/>
          <p:cNvSpPr txBox="1"/>
          <p:nvPr/>
        </p:nvSpPr>
        <p:spPr>
          <a:xfrm rot="1320000">
            <a:off x="8280000" y="1721179"/>
            <a:ext cx="733274" cy="3078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14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Calibri Light"/>
                <a:cs typeface="Arial"/>
              </a:rPr>
              <a:t>КМ</a:t>
            </a:r>
            <a:endParaRPr xmlns:mc="http://schemas.openxmlformats.org/markup-compatibility/2006" xmlns:hp="http://schemas.haansoft.com/office/presentation/8.0" kumimoji="0" lang="ru-RU" altLang="en-US" sz="1400" b="1" i="0" mc:Ignorable="hp" hp:hslEmbossed="0">
              <a:solidFill>
                <a:srgbClr val="800000">
                  <a:alpha val="100000"/>
                </a:srgbClr>
              </a:solidFill>
              <a:latin typeface="Calibri Light"/>
              <a:cs typeface="Arial"/>
            </a:endParaRPr>
          </a:p>
        </p:txBody>
      </p:sp>
      <p:sp>
        <p:nvSpPr>
          <p:cNvPr id="19480" name=""/>
          <p:cNvSpPr/>
          <p:nvPr/>
        </p:nvSpPr>
        <p:spPr>
          <a:xfrm>
            <a:off x="2712035" y="692685"/>
            <a:ext cx="6615492" cy="1656998"/>
          </a:xfrm>
          <a:prstGeom prst="flowChartExtract">
            <a:avLst/>
          </a:prstGeom>
          <a:solidFill>
            <a:srgbClr val="9c9cdf"/>
          </a:solidFill>
          <a:ln w="25508" cap="flat" cmpd="sng" algn="ctr">
            <a:solidFill>
              <a:srgbClr val="89a4a7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44000" tIns="936000" rIns="91440" bIns="36000" anchor="b">
            <a:noAutofit/>
          </a:bodyPr>
          <a:p>
            <a:pPr marL="0" lvl="0" indent="0" algn="ctr" defTabSz="1028836" rtl="0" eaLnBrk="0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800" b="1" i="0" baseline="0" mc:Ignorable="hp" hp:hslEmbossed="0">
                <a:solidFill>
                  <a:srgbClr val="800000">
                    <a:alpha val="100000"/>
                  </a:srgbClr>
                </a:solidFill>
                <a:latin typeface="Times New Roman"/>
                <a:cs typeface="Times New Roman"/>
              </a:rPr>
              <a:t>Функциональная грамотность</a:t>
            </a:r>
            <a:endParaRPr xmlns:mc="http://schemas.openxmlformats.org/markup-compatibility/2006" xmlns:hp="http://schemas.haansoft.com/office/presentation/8.0" kumimoji="0" lang="ru-RU" altLang="en-US" sz="2800" b="1" i="0" mc:Ignorable="hp" hp:hslEmbossed="0">
              <a:solidFill>
                <a:srgbClr val="8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Заголовок 1"/>
          <p:cNvSpPr>
            <a:spLocks noGrp="1"/>
          </p:cNvSpPr>
          <p:nvPr>
            <p:ph type="title" idx="0"/>
          </p:nvPr>
        </p:nvSpPr>
        <p:spPr>
          <a:xfrm>
            <a:off x="461284" y="275226"/>
            <a:ext cx="11000445" cy="1142808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107964" lvl="0" indent="0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ru-RU" altLang="en-US" sz="3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ea typeface="+mn-ea"/>
                <a:cs typeface="Times New Roman"/>
              </a:rPr>
              <a:t>С</a:t>
            </a:r>
            <a:r>
              <a:rPr xmlns:mc="http://schemas.openxmlformats.org/markup-compatibility/2006" xmlns:hp="http://schemas.haansoft.com/office/presentation/8.0" kumimoji="1" lang="ru-RU" altLang="ru-RU" sz="3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ea typeface="+mn-ea"/>
                <a:cs typeface="Times New Roman"/>
              </a:rPr>
              <a:t>труктур</a:t>
            </a:r>
            <a:r>
              <a:rPr xmlns:mc="http://schemas.openxmlformats.org/markup-compatibility/2006" xmlns:hp="http://schemas.haansoft.com/office/presentation/8.0" kumimoji="1" lang="ru-RU" altLang="en-US" sz="3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ea typeface="+mn-ea"/>
                <a:cs typeface="Times New Roman"/>
              </a:rPr>
              <a:t>а</a:t>
            </a:r>
            <a:r>
              <a:rPr xmlns:mc="http://schemas.openxmlformats.org/markup-compatibility/2006" xmlns:hp="http://schemas.haansoft.com/office/presentation/8.0" kumimoji="1" lang="ru-RU" altLang="ru-RU" sz="3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ea typeface="+mn-ea"/>
                <a:cs typeface="Times New Roman"/>
              </a:rPr>
              <a:t> задани</a:t>
            </a:r>
            <a:r>
              <a:rPr xmlns:mc="http://schemas.openxmlformats.org/markup-compatibility/2006" xmlns:hp="http://schemas.haansoft.com/office/presentation/8.0" kumimoji="1" lang="ru-RU" altLang="en-US" sz="3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ea typeface="+mn-ea"/>
                <a:cs typeface="Times New Roman"/>
              </a:rPr>
              <a:t>й</a:t>
            </a:r>
            <a:r>
              <a:rPr xmlns:mc="http://schemas.openxmlformats.org/markup-compatibility/2006" xmlns:hp="http://schemas.haansoft.com/office/presentation/8.0" kumimoji="1" lang="ru-RU" altLang="ru-RU" sz="3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ea typeface="+mn-ea"/>
                <a:cs typeface="Times New Roman"/>
              </a:rPr>
              <a:t> на проверку функциональной грамотности</a:t>
            </a:r>
            <a:endParaRPr xmlns:mc="http://schemas.openxmlformats.org/markup-compatibility/2006" xmlns:hp="http://schemas.haansoft.com/office/presentation/8.0" kumimoji="1" lang="ru-RU" altLang="ru-RU" sz="32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9941" name=""/>
          <p:cNvSpPr txBox="1"/>
          <p:nvPr/>
        </p:nvSpPr>
        <p:spPr>
          <a:xfrm>
            <a:off x="1982751" y="1167246"/>
            <a:ext cx="8226498" cy="45235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p>
            <a:pPr marL="107964" lvl="0" indent="0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ru-RU" altLang="ru-RU" sz="3200" b="0" i="0" baseline="0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+mn-ea"/>
              <a:cs typeface="Arial"/>
            </a:endParaRPr>
          </a:p>
          <a:p>
            <a:pPr marL="107964" lvl="0" indent="0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ru-RU" altLang="ru-RU" sz="3200" b="0" i="0" baseline="0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+mn-ea"/>
              <a:cs typeface="Arial"/>
            </a:endParaRPr>
          </a:p>
          <a:p>
            <a:pPr marL="107964" lvl="0" indent="0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ru-RU" altLang="ru-RU" sz="3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+mn-ea"/>
                <a:cs typeface="Arial"/>
              </a:rPr>
              <a:t>    </a:t>
            </a:r>
            <a:r>
              <a:rPr xmlns:mc="http://schemas.openxmlformats.org/markup-compatibility/2006" xmlns:hp="http://schemas.haansoft.com/office/presentation/8.0" kumimoji="0" lang="ru-RU" altLang="ru-RU" sz="3600" b="1" i="0" baseline="0" mc:Ignorable="hp" hp:hslEmbossed="0">
                <a:solidFill>
                  <a:srgbClr val="002060">
                    <a:alpha val="100000"/>
                  </a:srgbClr>
                </a:solidFill>
                <a:latin typeface="Times New Roman"/>
                <a:cs typeface="Times New Roman"/>
              </a:rPr>
              <a:t>предметная составляющая</a:t>
            </a:r>
            <a:endParaRPr xmlns:mc="http://schemas.openxmlformats.org/markup-compatibility/2006" xmlns:hp="http://schemas.haansoft.com/office/presentation/8.0" kumimoji="0" lang="ru-RU" altLang="ru-RU" sz="3600" b="1" i="0" baseline="0" mc:Ignorable="hp" hp:hslEmbossed="0">
              <a:solidFill>
                <a:srgbClr val="00206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107964" lvl="0" indent="0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3600" b="1" i="0" baseline="0" mc:Ignorable="hp" hp:hslEmbossed="0">
                <a:solidFill>
                  <a:srgbClr val="002060">
                    <a:alpha val="100000"/>
                  </a:srgbClr>
                </a:solidFill>
                <a:latin typeface="Times New Roman"/>
                <a:cs typeface="Times New Roman"/>
              </a:rPr>
              <a:t>+</a:t>
            </a:r>
            <a:endParaRPr xmlns:mc="http://schemas.openxmlformats.org/markup-compatibility/2006" xmlns:hp="http://schemas.haansoft.com/office/presentation/8.0" kumimoji="0" lang="ru-RU" altLang="ru-RU" sz="3600" b="1" i="0" baseline="0" mc:Ignorable="hp" hp:hslEmbossed="0">
              <a:solidFill>
                <a:srgbClr val="00206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107964" lvl="0" indent="0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3600" b="1" i="0" baseline="0" mc:Ignorable="hp" hp:hslEmbossed="0">
                <a:solidFill>
                  <a:srgbClr val="002060">
                    <a:alpha val="100000"/>
                  </a:srgbClr>
                </a:solidFill>
                <a:latin typeface="Times New Roman"/>
                <a:cs typeface="Times New Roman"/>
              </a:rPr>
              <a:t>метапредметная составляющая</a:t>
            </a:r>
            <a:endParaRPr xmlns:mc="http://schemas.openxmlformats.org/markup-compatibility/2006" xmlns:hp="http://schemas.haansoft.com/office/presentation/8.0" kumimoji="0" lang="ru-RU" altLang="ru-RU" sz="3600" b="1" i="0" baseline="0" mc:Ignorable="hp" hp:hslEmbossed="0">
              <a:solidFill>
                <a:srgbClr val="00206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107964" lvl="0" indent="0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3600" b="1" i="0" baseline="0" mc:Ignorable="hp" hp:hslEmbossed="0">
                <a:solidFill>
                  <a:srgbClr val="002060">
                    <a:alpha val="100000"/>
                  </a:srgbClr>
                </a:solidFill>
                <a:latin typeface="Times New Roman"/>
                <a:cs typeface="Times New Roman"/>
              </a:rPr>
              <a:t>+</a:t>
            </a:r>
            <a:endParaRPr xmlns:mc="http://schemas.openxmlformats.org/markup-compatibility/2006" xmlns:hp="http://schemas.haansoft.com/office/presentation/8.0" kumimoji="0" lang="ru-RU" altLang="ru-RU" sz="3600" b="1" i="0" baseline="0" mc:Ignorable="hp" hp:hslEmbossed="0">
              <a:solidFill>
                <a:srgbClr val="00206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107964" lvl="0" indent="0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3600" b="1" i="0" baseline="0" mc:Ignorable="hp" hp:hslEmbossed="0">
                <a:solidFill>
                  <a:srgbClr val="002060">
                    <a:alpha val="100000"/>
                  </a:srgbClr>
                </a:solidFill>
                <a:latin typeface="Times New Roman"/>
                <a:cs typeface="Times New Roman"/>
              </a:rPr>
              <a:t>социальный опыт</a:t>
            </a:r>
            <a:endParaRPr xmlns:mc="http://schemas.openxmlformats.org/markup-compatibility/2006" xmlns:hp="http://schemas.haansoft.com/office/presentation/8.0" kumimoji="0" lang="ru-RU" altLang="ru-RU" sz="3600" b="1" i="0" mc:Ignorable="hp" hp:hslEmbossed="0">
              <a:solidFill>
                <a:srgbClr val="00206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601" y="67505"/>
            <a:ext cx="10972798" cy="694764"/>
          </a:xfrm>
        </p:spPr>
        <p:txBody>
          <a:bodyPr/>
          <a:lstStyle/>
          <a:p>
            <a:pPr lvl="0">
              <a:defRPr/>
            </a:pPr>
            <a:r>
              <a:rPr lang="ru-RU" altLang="en-US" sz="3200" b="1">
                <a:latin typeface="Times New Roman"/>
                <a:cs typeface="Times New Roman"/>
              </a:rPr>
              <a:t>Читательская грамотность</a:t>
            </a:r>
            <a:endParaRPr lang="ru-RU" altLang="en-US" sz="3200" b="1">
              <a:latin typeface="Times New Roman"/>
              <a:cs typeface="Times New Roman"/>
            </a:endParaRPr>
          </a:p>
        </p:txBody>
      </p:sp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20" t="19060" r="31470" b="15850"/>
          <a:stretch>
            <a:fillRect/>
          </a:stretch>
        </p:blipFill>
        <p:spPr>
          <a:xfrm>
            <a:off x="609599" y="762270"/>
            <a:ext cx="10858284" cy="5904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Заголовок 1"/>
          <p:cNvSpPr>
            <a:spLocks noGrp="1"/>
          </p:cNvSpPr>
          <p:nvPr>
            <p:ph type="title" idx="0"/>
          </p:nvPr>
        </p:nvSpPr>
        <p:spPr>
          <a:xfrm>
            <a:off x="1981941" y="275226"/>
            <a:ext cx="8226498" cy="1142808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lvl="0" indent="0" algn="ctr" rtl="0" eaLnBrk="1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4400" b="0" i="0" baseline="0" mc:Ignorable="hp" hp:hslEmbossed="0">
                <a:solidFill>
                  <a:schemeClr val="tx2"/>
                </a:solidFill>
                <a:latin typeface="Arial"/>
                <a:cs typeface="Arial"/>
                <a:sym typeface="Arial"/>
              </a:rPr>
              <a:t/>
            </a:r>
            <a:endParaRPr xmlns:mc="http://schemas.openxmlformats.org/markup-compatibility/2006" xmlns:hp="http://schemas.haansoft.com/office/presentation/8.0" kumimoji="0" lang="ru-RU" altLang="en-US" sz="4400" b="0" i="0" baseline="0" mc:Ignorable="hp" hp:hslEmbossed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037" name=""/>
          <p:cNvSpPr txBox="1"/>
          <p:nvPr/>
        </p:nvSpPr>
        <p:spPr>
          <a:xfrm>
            <a:off x="244046" y="4365478"/>
            <a:ext cx="11947954" cy="249191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rmAutofit lnSpcReduction="10000"/>
          </a:bodyPr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5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+mn-ea"/>
                <a:cs typeface="Arial"/>
              </a:rPr>
              <a:t>   </a:t>
            </a:r>
            <a:endParaRPr xmlns:mc="http://schemas.openxmlformats.org/markup-compatibility/2006" xmlns:hp="http://schemas.haansoft.com/office/presentation/8.0" kumimoji="0" lang="ru-RU" altLang="en-US" sz="2500" b="1" i="0" baseline="0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+mn-ea"/>
              <a:cs typeface="Arial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2500" b="1" i="0" baseline="0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+mn-ea"/>
              <a:cs typeface="Arial"/>
            </a:endParaRPr>
          </a:p>
          <a:p>
            <a:pPr marL="341357" lvl="0" indent="-341357" defTabSz="1028836" eaLnBrk="0" hangingPunct="0">
              <a:lnSpc>
                <a:spcPct val="110000"/>
              </a:lnSpc>
              <a:buNone/>
              <a:defRPr/>
            </a:pPr>
            <a:r>
              <a:rPr kumimoji="0" lang="ru-RU" altLang="en-US" sz="2500" b="1">
                <a:solidFill>
                  <a:srgbClr val="000000"/>
                </a:solidFill>
                <a:latin typeface="Times New Roman"/>
                <a:cs typeface="Times New Roman"/>
              </a:rPr>
              <a:t>Обрати внимание, как лежала физическая карта России на столе у ребят. </a:t>
            </a:r>
            <a:endParaRPr kumimoji="0" lang="ru-RU" altLang="en-US" sz="2500" b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1357" lvl="0" indent="-341357" defTabSz="1028836" eaLnBrk="0" hangingPunct="0">
              <a:lnSpc>
                <a:spcPct val="110000"/>
              </a:lnSpc>
              <a:buNone/>
              <a:defRPr/>
            </a:pPr>
            <a:r>
              <a:rPr kumimoji="0" lang="ru-RU" altLang="en-US" sz="2500" b="1">
                <a:solidFill>
                  <a:srgbClr val="000000"/>
                </a:solidFill>
                <a:latin typeface="Times New Roman"/>
                <a:cs typeface="Times New Roman"/>
              </a:rPr>
              <a:t>В каком направлении надо ехать,  чтобы попасть из Москвы в Челябинск? Подчеркни ответ.</a:t>
            </a:r>
            <a:endParaRPr kumimoji="0" lang="ru-RU" altLang="en-US" sz="2500" b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1357" lvl="0" indent="-341357" defTabSz="1028836" eaLnBrk="0" hangingPunct="0">
              <a:lnSpc>
                <a:spcPct val="110000"/>
              </a:lnSpc>
              <a:buNone/>
              <a:defRPr/>
            </a:pPr>
            <a:r>
              <a:rPr kumimoji="1" lang="ru-RU" altLang="en-US" sz="2500" b="0">
                <a:solidFill>
                  <a:srgbClr val="000000"/>
                </a:solidFill>
                <a:latin typeface="Times New Roman"/>
                <a:cs typeface="Times New Roman"/>
              </a:rPr>
              <a:t>-  на юг,  -  на восток,  - на север,  - на юго-восток.</a:t>
            </a:r>
            <a:endParaRPr kumimoji="1" lang="ru-RU" altLang="en-US" sz="2500" b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1357" lvl="0" indent="-341357" defTabSz="1028836" eaLnBrk="0" hangingPunct="0">
              <a:lnSpc>
                <a:spcPct val="110000"/>
              </a:lnSpc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1" lang="ko-KR" altLang="en-US" sz="2500" b="0" i="0" u="none" strike="noStrike" kern="1200" cap="none" spc="0" normalizeH="0" mc:Ignorable="hp" hp:hslEmbossed="0">
              <a:solidFill>
                <a:srgbClr val="000000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4038" name="" descr="C:\Documents and Settings\Lenochka\Рабочий стол\mapa-12-13.jpg"/>
          <p:cNvPicPr>
            <a:picLocks noChangeAspect="1"/>
          </p:cNvPicPr>
          <p:nvPr/>
        </p:nvPicPr>
        <p:blipFill rotWithShape="1">
          <a:blip r:embed="rId2">
            <a:lum/>
          </a:blip>
          <a:srcRect l="8930" t="36270" r="66400" b="38240"/>
          <a:stretch>
            <a:fillRect/>
          </a:stretch>
        </p:blipFill>
        <p:spPr>
          <a:xfrm>
            <a:off x="1136023" y="0"/>
            <a:ext cx="9802978" cy="50218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44039" name="Половина рамки 44038"/>
          <p:cNvSpPr/>
          <p:nvPr/>
        </p:nvSpPr>
        <p:spPr>
          <a:xfrm rot="13725460">
            <a:off x="8544094" y="4445143"/>
            <a:ext cx="484605" cy="475562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44040" name="Половина рамки 44039"/>
          <p:cNvSpPr/>
          <p:nvPr/>
        </p:nvSpPr>
        <p:spPr>
          <a:xfrm rot="13725460">
            <a:off x="4067678" y="269900"/>
            <a:ext cx="484605" cy="475562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0000">
              <a:alpha val="100000"/>
            </a:srgbClr>
          </a:solidFill>
          <a:ln w="1905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"/>
          <p:cNvSpPr txBox="1"/>
          <p:nvPr/>
        </p:nvSpPr>
        <p:spPr>
          <a:xfrm>
            <a:off x="244048" y="960764"/>
            <a:ext cx="11553511" cy="55474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rmAutofit lnSpcReduction="10000"/>
          </a:bodyPr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Чем мы дышим. </a:t>
            </a: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Каждый из газов в составе воздуха обладает своими особыми свойствами. Например, газы могут быть тяжелее или легче. Если взять вес 1 литра газа, то он будет различаться для разных газов. Вот как будет увеличиваться (слева направо) вес литра газа, входящего в состав воздуха: </a:t>
            </a:r>
            <a:endParaRPr xmlns:mc="http://schemas.openxmlformats.org/markup-compatibility/2006" xmlns:hp="http://schemas.haansoft.com/office/presentation/8.0" kumimoji="1" lang="ru-RU" altLang="en-US" sz="22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Водород </a:t>
            </a:r>
            <a:r>
              <a:rPr xmlns:mc="http://schemas.openxmlformats.org/markup-compatibility/2006" xmlns:hp="http://schemas.haansoft.com/office/presentation/8.0" kumimoji="0" lang="en-US" altLang="ru-RU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-</a:t>
            </a: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xmlns:mc="http://schemas.openxmlformats.org/markup-compatibility/2006" xmlns:hp="http://schemas.haansoft.com/office/presentation/8.0" kumimoji="0" lang="ru-RU" altLang="en-US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Гелий </a:t>
            </a:r>
            <a:r>
              <a:rPr xmlns:mc="http://schemas.openxmlformats.org/markup-compatibility/2006" xmlns:hp="http://schemas.haansoft.com/office/presentation/8.0" kumimoji="0" lang="en-US" altLang="ru-RU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-</a:t>
            </a: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xmlns:mc="http://schemas.openxmlformats.org/markup-compatibility/2006" xmlns:hp="http://schemas.haansoft.com/office/presentation/8.0" kumimoji="0" lang="ru-RU" altLang="en-US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Водяной пар </a:t>
            </a:r>
            <a:r>
              <a:rPr xmlns:mc="http://schemas.openxmlformats.org/markup-compatibility/2006" xmlns:hp="http://schemas.haansoft.com/office/presentation/8.0" kumimoji="0" lang="en-US" altLang="ru-RU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-</a:t>
            </a: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xmlns:mc="http://schemas.openxmlformats.org/markup-compatibility/2006" xmlns:hp="http://schemas.haansoft.com/office/presentation/8.0" kumimoji="0" lang="ru-RU" altLang="en-US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Азот </a:t>
            </a:r>
            <a:r>
              <a:rPr xmlns:mc="http://schemas.openxmlformats.org/markup-compatibility/2006" xmlns:hp="http://schemas.haansoft.com/office/presentation/8.0" kumimoji="0" lang="en-US" altLang="ru-RU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-</a:t>
            </a: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xmlns:mc="http://schemas.openxmlformats.org/markup-compatibility/2006" xmlns:hp="http://schemas.haansoft.com/office/presentation/8.0" kumimoji="0" lang="ru-RU" altLang="en-US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Воздух </a:t>
            </a:r>
            <a:r>
              <a:rPr xmlns:mc="http://schemas.openxmlformats.org/markup-compatibility/2006" xmlns:hp="http://schemas.haansoft.com/office/presentation/8.0" kumimoji="0" lang="en-US" altLang="ru-RU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-</a:t>
            </a: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xmlns:mc="http://schemas.openxmlformats.org/markup-compatibility/2006" xmlns:hp="http://schemas.haansoft.com/office/presentation/8.0" kumimoji="0" lang="ru-RU" altLang="en-US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Кислород </a:t>
            </a:r>
            <a:r>
              <a:rPr xmlns:mc="http://schemas.openxmlformats.org/markup-compatibility/2006" xmlns:hp="http://schemas.haansoft.com/office/presentation/8.0" kumimoji="0" lang="en-US" altLang="ru-RU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-</a:t>
            </a: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xmlns:mc="http://schemas.openxmlformats.org/markup-compatibility/2006" xmlns:hp="http://schemas.haansoft.com/office/presentation/8.0" kumimoji="0" lang="ru-RU" altLang="en-US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Углекислый газ.</a:t>
            </a:r>
            <a:endParaRPr xmlns:mc="http://schemas.openxmlformats.org/markup-compatibility/2006" xmlns:hp="http://schemas.haansoft.com/office/presentation/8.0" kumimoji="0" lang="ru-RU" altLang="en-US" sz="22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С этим свойством газов, содержащихся в воздухе, часто приходится сталкиваться в жизни.</a:t>
            </a:r>
            <a:endParaRPr xmlns:mc="http://schemas.openxmlformats.org/markup-compatibility/2006" xmlns:hp="http://schemas.haansoft.com/office/presentation/8.0" kumimoji="1" lang="ru-RU" altLang="en-US" sz="22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Вам, наверное, приходилось путешествовать в поезде. Если в купе отключён кондиционер и закрыта дверь, то скоро пассажиры начинают испытывать затруднение дыхания, им становится «душно».</a:t>
            </a:r>
            <a:endParaRPr xmlns:mc="http://schemas.openxmlformats.org/markup-compatibility/2006" xmlns:hp="http://schemas.haansoft.com/office/presentation/8.0" kumimoji="1" lang="ru-RU" altLang="en-US" sz="22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2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Вопрос </a:t>
            </a:r>
            <a:endParaRPr xmlns:mc="http://schemas.openxmlformats.org/markup-compatibility/2006" xmlns:hp="http://schemas.haansoft.com/office/presentation/8.0" kumimoji="0" lang="ru-RU" altLang="en-US" sz="22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На какой полке (верхней или нижней) в закрытом купе поезда станет </a:t>
            </a:r>
            <a:endParaRPr xmlns:mc="http://schemas.openxmlformats.org/markup-compatibility/2006" xmlns:hp="http://schemas.haansoft.com/office/presentation/8.0" kumimoji="1" lang="ru-RU" altLang="en-US" sz="22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трудно дышать? </a:t>
            </a:r>
            <a:endParaRPr xmlns:mc="http://schemas.openxmlformats.org/markup-compatibility/2006" xmlns:hp="http://schemas.haansoft.com/office/presentation/8.0" kumimoji="1" lang="ru-RU" altLang="en-US" sz="22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на верхней</a:t>
            </a:r>
            <a:endParaRPr xmlns:mc="http://schemas.openxmlformats.org/markup-compatibility/2006" xmlns:hp="http://schemas.haansoft.com/office/presentation/8.0" kumimoji="1" lang="ru-RU" altLang="en-US" sz="22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1" lang="ru-RU" altLang="en-US" sz="22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на нижней </a:t>
            </a:r>
            <a:endParaRPr xmlns:mc="http://schemas.openxmlformats.org/markup-compatibility/2006" xmlns:hp="http://schemas.haansoft.com/office/presentation/8.0" kumimoji="1" lang="ru-RU" altLang="en-US" sz="22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200" b="0" i="1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Объясните свой ответ.</a:t>
            </a:r>
            <a:endParaRPr xmlns:mc="http://schemas.openxmlformats.org/markup-compatibility/2006" xmlns:hp="http://schemas.haansoft.com/office/presentation/8.0" kumimoji="0" lang="ru-RU" altLang="en-US" sz="2200" b="0" i="1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pic>
        <p:nvPicPr>
          <p:cNvPr id="35846" name=""/>
          <p:cNvPicPr>
            <a:picLocks noChangeAspect="1"/>
          </p:cNvPicPr>
          <p:nvPr/>
        </p:nvPicPr>
        <p:blipFill rotWithShape="1">
          <a:blip r:embed="rId2">
            <a:lum/>
          </a:blip>
          <a:stretch>
            <a:fillRect/>
          </a:stretch>
        </p:blipFill>
        <p:spPr>
          <a:xfrm>
            <a:off x="8961985" y="3761030"/>
            <a:ext cx="3041703" cy="2747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35847" name="Заголовок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571500"/>
          </a:xfrm>
        </p:spPr>
        <p:txBody>
          <a:bodyPr/>
          <a:lstStyle/>
          <a:p>
            <a:pPr lvl="0">
              <a:defRPr/>
            </a:pPr>
            <a:r>
              <a:rPr lang="ru-RU" altLang="en-US" sz="3200" b="1">
                <a:latin typeface="Times New Roman"/>
                <a:cs typeface="Times New Roman"/>
              </a:rPr>
              <a:t>Естественнонаучная грамотность</a:t>
            </a:r>
            <a:endParaRPr lang="ru-RU" altLang="en-US" sz="3200" b="1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nimBg="1"/>
    </p:bldLst>
  </p:timing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9" name=""/>
          <p:cNvGraphicFramePr/>
          <p:nvPr/>
        </p:nvGraphicFramePr>
        <p:xfrm>
          <a:off x="6145203" y="1197387"/>
          <a:ext cx="5437193" cy="5209542"/>
        </p:xfrm>
        <a:graphic>
          <a:graphicData uri="http://schemas.openxmlformats.org/drawingml/2006/table">
            <a:tbl>
              <a:tblPr firstRow="1" bandRow="1"/>
              <a:tblGrid>
                <a:gridCol w="3049600"/>
                <a:gridCol w="2387593"/>
              </a:tblGrid>
              <a:tr h="656330"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92087" lvl="0" indent="0" algn="l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0" lang="ru-RU" altLang="ru-RU" sz="2500" b="1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Вид  мусора</a:t>
                      </a:r>
                      <a:endParaRPr xmlns:mc="http://schemas.openxmlformats.org/markup-compatibility/2006" xmlns:hp="http://schemas.haansoft.com/office/presentation/8.0" kumimoji="0" lang="ru-RU" altLang="ru-RU" sz="2500" b="1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25452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0" lvl="0" indent="0" algn="ctr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0" lang="ru-RU" altLang="ru-RU" sz="2500" b="1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Срок разложения</a:t>
                      </a:r>
                      <a:endParaRPr xmlns:mc="http://schemas.openxmlformats.org/markup-compatibility/2006" xmlns:hp="http://schemas.haansoft.com/office/presentation/8.0" kumimoji="0" lang="ru-RU" altLang="ru-RU" sz="2500" b="1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25452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718"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455672" lvl="0" indent="0" algn="l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0" lang="ru-RU" altLang="ru-RU" sz="2500" b="1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Кожура банана</a:t>
                      </a:r>
                      <a:endParaRPr xmlns:mc="http://schemas.openxmlformats.org/markup-compatibility/2006" xmlns:hp="http://schemas.haansoft.com/office/presentation/8.0" kumimoji="0" lang="ru-RU" altLang="ru-RU" sz="2500" b="1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25452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92087" lvl="0" indent="0" algn="just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1" lang="ru-RU" altLang="ru-RU" sz="2500" b="0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 1 – 3 года</a:t>
                      </a:r>
                      <a:endParaRPr xmlns:mc="http://schemas.openxmlformats.org/markup-compatibility/2006" xmlns:hp="http://schemas.haansoft.com/office/presentation/8.0" kumimoji="1" lang="ru-RU" altLang="ru-RU" sz="2500" b="0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25452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</a:tr>
              <a:tr h="911666"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455672" lvl="0" indent="0" algn="l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0" lang="ru-RU" altLang="ru-RU" sz="2500" b="1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Кожура апельсина</a:t>
                      </a:r>
                      <a:endParaRPr xmlns:mc="http://schemas.openxmlformats.org/markup-compatibility/2006" xmlns:hp="http://schemas.haansoft.com/office/presentation/8.0" kumimoji="0" lang="ru-RU" altLang="ru-RU" sz="2500" b="1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92087" lvl="0" indent="0" algn="just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1" lang="ru-RU" altLang="ru-RU" sz="2500" b="0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 1 – 3 года</a:t>
                      </a:r>
                      <a:endParaRPr xmlns:mc="http://schemas.openxmlformats.org/markup-compatibility/2006" xmlns:hp="http://schemas.haansoft.com/office/presentation/8.0" kumimoji="1" lang="ru-RU" altLang="ru-RU" sz="2500" b="0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666"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455672" lvl="0" indent="0" algn="l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0" lang="ru-RU" altLang="ru-RU" sz="2500" b="1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Картонные коробки</a:t>
                      </a:r>
                      <a:endParaRPr xmlns:mc="http://schemas.openxmlformats.org/markup-compatibility/2006" xmlns:hp="http://schemas.haansoft.com/office/presentation/8.0" kumimoji="0" lang="ru-RU" altLang="ru-RU" sz="2500" b="1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92087" lvl="0" indent="0" algn="just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1" lang="ru-RU" altLang="ru-RU" sz="2500" b="0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  0,5 года</a:t>
                      </a:r>
                      <a:endParaRPr xmlns:mc="http://schemas.openxmlformats.org/markup-compatibility/2006" xmlns:hp="http://schemas.haansoft.com/office/presentation/8.0" kumimoji="1" lang="ru-RU" altLang="ru-RU" sz="2500" b="0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</a:tr>
              <a:tr h="911666"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455672" lvl="0" indent="0" algn="l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0" lang="ru-RU" altLang="ru-RU" sz="2500" b="1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Жевательная резинка</a:t>
                      </a:r>
                      <a:endParaRPr xmlns:mc="http://schemas.openxmlformats.org/markup-compatibility/2006" xmlns:hp="http://schemas.haansoft.com/office/presentation/8.0" kumimoji="0" lang="ru-RU" altLang="ru-RU" sz="2500" b="1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176235" lvl="0" indent="0" algn="just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1" lang="ru-RU" altLang="ru-RU" sz="2500" b="0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20 – 25 лет</a:t>
                      </a:r>
                      <a:endParaRPr xmlns:mc="http://schemas.openxmlformats.org/markup-compatibility/2006" xmlns:hp="http://schemas.haansoft.com/office/presentation/8.0" kumimoji="1" lang="ru-RU" altLang="ru-RU" sz="2500" b="0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718"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455672" lvl="0" indent="0" algn="l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0" lang="ru-RU" altLang="ru-RU" sz="2500" b="1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Газеты</a:t>
                      </a:r>
                      <a:endParaRPr xmlns:mc="http://schemas.openxmlformats.org/markup-compatibility/2006" xmlns:hp="http://schemas.haansoft.com/office/presentation/8.0" kumimoji="0" lang="ru-RU" altLang="ru-RU" sz="2500" b="1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176235" lvl="0" indent="0" algn="just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1" lang="ru-RU" altLang="ru-RU" sz="2500" b="0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Несколько дней</a:t>
                      </a:r>
                      <a:endParaRPr xmlns:mc="http://schemas.openxmlformats.org/markup-compatibility/2006" xmlns:hp="http://schemas.haansoft.com/office/presentation/8.0" kumimoji="1" lang="ru-RU" altLang="ru-RU" sz="2500" b="0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</a:tr>
              <a:tr h="940774"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455672" lvl="0" indent="0" algn="l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0" lang="ru-RU" altLang="ru-RU" sz="2500" b="1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Чашка из полистирола</a:t>
                      </a:r>
                      <a:endParaRPr xmlns:mc="http://schemas.openxmlformats.org/markup-compatibility/2006" xmlns:hp="http://schemas.haansoft.com/office/presentation/8.0" kumimoji="0" lang="ru-RU" altLang="ru-RU" sz="2500" b="1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 lIns="38576" tIns="0" rIns="38576" bIns="0" anchor="t" anchorCtr="0">
                      <a:noAutofit/>
                    </a:bodyPr>
                    <a:p>
                      <a:pPr marL="176235" lvl="0" indent="0" algn="just" defTabSz="1028836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xmlns:mc="http://schemas.openxmlformats.org/markup-compatibility/2006" xmlns:hp="http://schemas.haansoft.com/office/presentation/8.0" kumimoji="1" lang="ru-RU" altLang="ru-RU" sz="2500" b="0" i="0" baseline="0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 Light"/>
                          <a:cs typeface="Calibri Light"/>
                        </a:rPr>
                        <a:t>Более 100 лет</a:t>
                      </a:r>
                      <a:endParaRPr xmlns:mc="http://schemas.openxmlformats.org/markup-compatibility/2006" xmlns:hp="http://schemas.haansoft.com/office/presentation/8.0" kumimoji="1" lang="ru-RU" altLang="ru-RU" sz="2500" b="0" i="0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38576" marR="38576" marT="0" marB="0">
                    <a:lnL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2d2d8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67" name=""/>
          <p:cNvSpPr txBox="1"/>
          <p:nvPr/>
        </p:nvSpPr>
        <p:spPr>
          <a:xfrm>
            <a:off x="292098" y="1087755"/>
            <a:ext cx="5767369" cy="51682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spAutoFit/>
          </a:bodyPr>
          <a:p>
            <a:pPr marL="0" lvl="0" indent="185762" algn="just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ru-RU" altLang="en-US" sz="26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Бытовые отходы</a:t>
            </a:r>
            <a:r>
              <a:rPr xmlns:mc="http://schemas.openxmlformats.org/markup-compatibility/2006" xmlns:hp="http://schemas.haansoft.com/office/presentation/8.0" kumimoji="1" lang="en-US" altLang="ru-RU" sz="26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.</a:t>
            </a:r>
            <a:r>
              <a:rPr xmlns:mc="http://schemas.openxmlformats.org/markup-compatibility/2006" xmlns:hp="http://schemas.haansoft.com/office/presentation/8.0" kumimoji="1" lang="ru-RU" altLang="en-US" sz="26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xmlns:mc="http://schemas.openxmlformats.org/markup-compatibility/2006" xmlns:hp="http://schemas.haansoft.com/office/presentation/8.0" kumimoji="1" lang="ru-RU" altLang="ru-RU" sz="26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Выполняя домашнее задание, связанное с охраной окружающей среды,  ученик собрал информацию относительно разложения некоторых видов мусора, который выбрасывают люди:</a:t>
            </a:r>
            <a:endParaRPr xmlns:mc="http://schemas.openxmlformats.org/markup-compatibility/2006" xmlns:hp="http://schemas.haansoft.com/office/presentation/8.0" kumimoji="1" lang="ru-RU" altLang="ru-RU" sz="26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185762" algn="just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ru-RU" altLang="ru-RU" sz="26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Ученик решил изобразить полученные данные на столбчатой диаграмме. </a:t>
            </a:r>
            <a:endParaRPr xmlns:mc="http://schemas.openxmlformats.org/markup-compatibility/2006" xmlns:hp="http://schemas.haansoft.com/office/presentation/8.0" kumimoji="1" lang="ru-RU" altLang="ru-RU" sz="26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185762" algn="just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ru-RU" altLang="ru-RU" sz="26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Приведите </a:t>
            </a:r>
            <a:r>
              <a:rPr xmlns:mc="http://schemas.openxmlformats.org/markup-compatibility/2006" xmlns:hp="http://schemas.haansoft.com/office/presentation/8.0" kumimoji="0" lang="ru-RU" altLang="ru-RU" sz="26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одну</a:t>
            </a:r>
            <a:r>
              <a:rPr xmlns:mc="http://schemas.openxmlformats.org/markup-compatibility/2006" xmlns:hp="http://schemas.haansoft.com/office/presentation/8.0" kumimoji="1" lang="ru-RU" altLang="ru-RU" sz="26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причину, по которой столбчатая диаграмма является неудачной формой для представления этих данных.  </a:t>
            </a:r>
            <a:endParaRPr xmlns:mc="http://schemas.openxmlformats.org/markup-compatibility/2006" xmlns:hp="http://schemas.haansoft.com/office/presentation/8.0" kumimoji="1" lang="ru-RU" altLang="ru-RU" sz="2600" b="0" i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36968" name="Заголовок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571500"/>
          </a:xfrm>
        </p:spPr>
        <p:txBody>
          <a:bodyPr vert="horz" lIns="91440" tIns="45720" rIns="91440" bIns="45720" anchor="ctr">
            <a:norm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xmlns:mc="http://schemas.openxmlformats.org/markup-compatibility/2006" xmlns:hp="http://schemas.haansoft.com/office/presentation/8.0" kumimoji="0" lang="ru-RU" altLang="en-US" sz="3200" b="1" i="0" u="none" strike="noStrike" kern="1200" cap="none" spc="0" normalizeH="0" baseline="0" mc:Ignorable="hp" hp:hslEmbossed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8" grpId="0" animBg="1"/>
    </p:bldLst>
  </p:timing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Заголовок 1"/>
          <p:cNvSpPr>
            <a:spLocks noGrp="1"/>
          </p:cNvSpPr>
          <p:nvPr>
            <p:ph type="title" idx="0"/>
          </p:nvPr>
        </p:nvSpPr>
        <p:spPr>
          <a:xfrm>
            <a:off x="1981941" y="275226"/>
            <a:ext cx="8226498" cy="1142808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lvl="0" indent="0" algn="ctr" rtl="0" eaLnBrk="1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4400" b="0" i="0" baseline="0" mc:Ignorable="hp" hp:hslEmbossed="0">
                <a:solidFill>
                  <a:schemeClr val="tx2"/>
                </a:solidFill>
                <a:latin typeface="Arial"/>
                <a:cs typeface="Arial"/>
                <a:sym typeface="Arial"/>
              </a:rPr>
              <a:t/>
            </a:r>
            <a:endParaRPr xmlns:mc="http://schemas.openxmlformats.org/markup-compatibility/2006" xmlns:hp="http://schemas.haansoft.com/office/presentation/8.0" kumimoji="0" lang="ru-RU" altLang="en-US" sz="4400" b="0" i="0" baseline="0" mc:Ignorable="hp" hp:hslEmbossed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7893" name=""/>
          <p:cNvPicPr>
            <a:picLocks noChangeAspect="1"/>
          </p:cNvPicPr>
          <p:nvPr/>
        </p:nvPicPr>
        <p:blipFill rotWithShape="1">
          <a:blip r:embed="rId2">
            <a:lum/>
          </a:blip>
          <a:stretch>
            <a:fillRect/>
          </a:stretch>
        </p:blipFill>
        <p:spPr>
          <a:xfrm>
            <a:off x="0" y="0"/>
            <a:ext cx="12192000" cy="67392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</p:spTree>
  </p:cSld>
  <p:clrMapOvr>
    <a:masterClrMapping/>
  </p:clrMapOvr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571500"/>
          </a:xfrm>
        </p:spPr>
        <p:txBody>
          <a:bodyPr/>
          <a:lstStyle/>
          <a:p>
            <a:pPr lvl="0">
              <a:defRPr/>
            </a:pPr>
            <a:r>
              <a:rPr lang="ru-RU" altLang="en-US" sz="3200" b="1">
                <a:latin typeface="Times New Roman"/>
                <a:cs typeface="Times New Roman"/>
              </a:rPr>
              <a:t>Видеоконференция</a:t>
            </a:r>
            <a:endParaRPr lang="ru-RU" altLang="en-US" sz="3200" b="1">
              <a:latin typeface="Times New Roman"/>
              <a:cs typeface="Times New Roman"/>
            </a:endParaRPr>
          </a:p>
        </p:txBody>
      </p:sp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60" t="23770" r="34230" b="21120"/>
          <a:stretch>
            <a:fillRect/>
          </a:stretch>
        </p:blipFill>
        <p:spPr>
          <a:xfrm>
            <a:off x="1015784" y="846138"/>
            <a:ext cx="10243818" cy="5793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601" y="375490"/>
            <a:ext cx="10972798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altLang="en-US" sz="3500" b="1">
                <a:latin typeface="Times New Roman"/>
                <a:cs typeface="Times New Roman"/>
              </a:rPr>
              <a:t>ФГОС НОО </a:t>
            </a:r>
            <a:r>
              <a:rPr lang="en-US" altLang="ru-RU" sz="3500" b="1">
                <a:latin typeface="Times New Roman"/>
                <a:cs typeface="Times New Roman"/>
              </a:rPr>
              <a:t>(2021</a:t>
            </a:r>
            <a:r>
              <a:rPr lang="ru-RU" altLang="en-US" sz="3500" b="1">
                <a:latin typeface="Times New Roman"/>
                <a:cs typeface="Times New Roman"/>
              </a:rPr>
              <a:t> г</a:t>
            </a:r>
            <a:r>
              <a:rPr lang="en-US" altLang="ru-RU" sz="3500" b="1">
                <a:latin typeface="Times New Roman"/>
                <a:cs typeface="Times New Roman"/>
              </a:rPr>
              <a:t>.)</a:t>
            </a:r>
            <a:r>
              <a:rPr lang="ru-RU" altLang="en-US" sz="3500">
                <a:latin typeface="Times New Roman"/>
                <a:cs typeface="Times New Roman"/>
              </a:rPr>
              <a:t> </a:t>
            </a:r>
            <a:br>
              <a:rPr lang="ru-RU" altLang="en-US" sz="3500">
                <a:cs typeface="Times New Roman"/>
              </a:rPr>
            </a:br>
            <a:r>
              <a:rPr lang="en-US" altLang="ru-RU" sz="3500">
                <a:latin typeface="Times New Roman"/>
                <a:cs typeface="Times New Roman"/>
              </a:rPr>
              <a:t>III. </a:t>
            </a:r>
            <a:r>
              <a:rPr lang="ru-RU" altLang="en-US" sz="3500">
                <a:latin typeface="Times New Roman"/>
                <a:cs typeface="Times New Roman"/>
              </a:rPr>
              <a:t>Требования к условиям реализации программы начального общего образования</a:t>
            </a:r>
            <a:endParaRPr lang="ru-RU" altLang="en-US" sz="350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180" t="20670" r="27480" b="36270"/>
          <a:stretch>
            <a:fillRect/>
          </a:stretch>
        </p:blipFill>
        <p:spPr>
          <a:xfrm>
            <a:off x="1294049" y="1776225"/>
            <a:ext cx="9603902" cy="4913686"/>
          </a:xfrm>
          <a:prstGeom prst="rect">
            <a:avLst/>
          </a:prstGeom>
        </p:spPr>
      </p:pic>
      <p:sp>
        <p:nvSpPr>
          <p:cNvPr id="5" name="Горизонтальная надпись 4"/>
          <p:cNvSpPr txBox="1"/>
          <p:nvPr/>
        </p:nvSpPr>
        <p:spPr>
          <a:xfrm>
            <a:off x="306757" y="4029299"/>
            <a:ext cx="11578486" cy="2828701"/>
          </a:xfrm>
          <a:prstGeom prst="rect">
            <a:avLst/>
          </a:prstGeom>
          <a:ln>
            <a:solidFill>
              <a:srgbClr val="6182d6">
                <a:alpha val="100000"/>
              </a:srgbClr>
            </a:solidFill>
          </a:ln>
        </p:spPr>
        <p:txBody>
          <a:bodyPr wrap="square">
            <a:spAutoFit/>
          </a:bodyPr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571500"/>
          </a:xfrm>
        </p:spPr>
        <p:txBody>
          <a:bodyPr/>
          <a:lstStyle/>
          <a:p>
            <a:pPr lvl="0">
              <a:defRPr/>
            </a:pPr>
            <a:r>
              <a:rPr lang="ru-RU" altLang="en-US" sz="3200" b="1">
                <a:latin typeface="Times New Roman"/>
                <a:cs typeface="Times New Roman"/>
              </a:rPr>
              <a:t>Финансовая грамотность</a:t>
            </a:r>
            <a:endParaRPr lang="ru-RU" altLang="en-US" sz="3200" b="1"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8809" y="1032042"/>
            <a:ext cx="11557666" cy="509412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  <a:defRPr/>
            </a:pPr>
            <a:r>
              <a:rPr lang="ru-RU" altLang="en-US">
                <a:latin typeface="Times New Roman"/>
                <a:cs typeface="Times New Roman"/>
              </a:rPr>
              <a:t>ПРИЛОЖЕНИЯ-МОШЕННИКИ</a:t>
            </a:r>
            <a:endParaRPr lang="ru-RU" altLang="en-US">
              <a:latin typeface="Times New Roman"/>
              <a:cs typeface="Times New Roman"/>
            </a:endParaRPr>
          </a:p>
          <a:p>
            <a:pPr marL="0" lvl="0" indent="0">
              <a:buNone/>
              <a:defRPr/>
            </a:pPr>
            <a:r>
              <a:rPr lang="ru-RU" altLang="en-US">
                <a:latin typeface="Times New Roman"/>
                <a:cs typeface="Times New Roman"/>
              </a:rPr>
              <a:t>– Олег, я скачал приложение от «Службы финансовой защиты потребителей», чтобы получить денежное пособие. Но организацию с таким названием я не нашёл, – начал разговор Миша.</a:t>
            </a:r>
            <a:endParaRPr lang="ru-RU" altLang="en-US">
              <a:latin typeface="Times New Roman"/>
              <a:cs typeface="Times New Roman"/>
            </a:endParaRPr>
          </a:p>
          <a:p>
            <a:pPr marL="0" lvl="0" indent="0">
              <a:buNone/>
              <a:defRPr/>
            </a:pPr>
            <a:r>
              <a:rPr lang="ru-RU" altLang="en-US">
                <a:latin typeface="Times New Roman"/>
                <a:cs typeface="Times New Roman"/>
              </a:rPr>
              <a:t>– О, это приложение точно создали мошенники! – ответил Олег. Их достаточно много в сети.</a:t>
            </a:r>
            <a:endParaRPr lang="ru-RU" altLang="en-US">
              <a:latin typeface="Times New Roman"/>
              <a:cs typeface="Times New Roman"/>
            </a:endParaRPr>
          </a:p>
          <a:p>
            <a:pPr marL="0" lvl="0" indent="0">
              <a:buNone/>
              <a:defRPr/>
            </a:pPr>
            <a:r>
              <a:rPr lang="ru-RU" altLang="en-US">
                <a:latin typeface="Times New Roman"/>
                <a:cs typeface="Times New Roman"/>
              </a:rPr>
              <a:t>– Почему сразу мошенники? – задал вопрос Миша. – Государство же </a:t>
            </a:r>
            <a:endParaRPr lang="ru-RU" altLang="en-US">
              <a:latin typeface="Times New Roman"/>
              <a:cs typeface="Times New Roman"/>
            </a:endParaRPr>
          </a:p>
          <a:p>
            <a:pPr marL="0" lvl="0" indent="0">
              <a:buNone/>
              <a:defRPr/>
            </a:pPr>
            <a:r>
              <a:rPr lang="ru-RU" altLang="en-US">
                <a:latin typeface="Times New Roman"/>
                <a:cs typeface="Times New Roman"/>
              </a:rPr>
              <a:t>выплачивает различные пособия, мы получали их на семью, и не раз.</a:t>
            </a:r>
            <a:endParaRPr lang="ru-RU" altLang="en-US">
              <a:latin typeface="Times New Roman"/>
              <a:cs typeface="Times New Roman"/>
            </a:endParaRPr>
          </a:p>
          <a:p>
            <a:pPr marL="0" lvl="0" indent="0">
              <a:buNone/>
              <a:defRPr/>
            </a:pPr>
            <a:r>
              <a:rPr lang="ru-RU" altLang="en-US">
                <a:latin typeface="Times New Roman"/>
                <a:cs typeface="Times New Roman"/>
              </a:rPr>
              <a:t>– Давай заглянем в это приложение, и ты сразу поймешь, что его </a:t>
            </a:r>
            <a:endParaRPr lang="ru-RU" altLang="en-US">
              <a:latin typeface="Times New Roman"/>
              <a:cs typeface="Times New Roman"/>
            </a:endParaRPr>
          </a:p>
          <a:p>
            <a:pPr marL="0" lvl="0" indent="0">
              <a:buNone/>
              <a:defRPr/>
            </a:pPr>
            <a:r>
              <a:rPr lang="ru-RU" altLang="en-US">
                <a:latin typeface="Times New Roman"/>
                <a:cs typeface="Times New Roman"/>
              </a:rPr>
              <a:t>создали мошенники, – ответил Олег. </a:t>
            </a:r>
            <a:endParaRPr lang="ru-RU" altLang="en-US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2710" r="1640"/>
          <a:stretch>
            <a:fillRect/>
          </a:stretch>
        </p:blipFill>
        <p:spPr>
          <a:xfrm>
            <a:off x="1842014" y="97513"/>
            <a:ext cx="8084923" cy="6662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>
            <a:fillRect/>
          </a:stretch>
        </p:blipFill>
        <p:spPr>
          <a:xfrm>
            <a:off x="936515" y="0"/>
            <a:ext cx="9750807" cy="6751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 sz="3200" b="1">
                <a:latin typeface="Times New Roman"/>
                <a:cs typeface="Times New Roman"/>
              </a:rPr>
              <a:t>Глобальные компетенции</a:t>
            </a:r>
            <a:endParaRPr lang="ru-RU" altLang="en-US" sz="3200" b="1"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>
            <a:normAutofit fontScale="92500" lnSpcReduction="20000"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altLang="en-US" sz="3100">
                <a:solidFill>
                  <a:schemeClr val="tx1"/>
                </a:solidFill>
                <a:latin typeface="Times New Roman"/>
                <a:cs typeface="Times New Roman"/>
              </a:rPr>
              <a:t>Учитель предложил ребятам выполнить учебный иследовательский проект по выращиванию растений. Каждый мог выбрать – работать самому или объединиться с кем-то и делать проект в команде. Вера решила, что будет выполнять проект сама. Её подруга Зоя расстроилась. Она рассчитывала, что будет работать над проектом вместе с Верой. Зоя решила поговорить с Верой и убедить её в том, что лучше делать проект в команде. Она хотела привести в разговоре несколько разных доводов. Одни были связаны с тем, что вместе лучше делать проект, другие – со взаимоотношениями девочек</a:t>
            </a:r>
            <a:r>
              <a:rPr lang="en-US" altLang="ru-RU" sz="310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  <a:endParaRPr lang="en-US" altLang="ru-RU" sz="31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318245" y="274638"/>
            <a:ext cx="11552818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altLang="en-US" sz="2800" b="1">
                <a:latin typeface="Times New Roman"/>
                <a:cs typeface="Times New Roman"/>
              </a:rPr>
              <a:t>Ниже приведены доводы, которые использовала Зоя в разговоре с Верой. Какие из них связаны только с работой над проектом, </a:t>
            </a:r>
            <a:br>
              <a:rPr lang="ru-RU" altLang="en-US" sz="2800" b="1">
                <a:latin typeface="Times New Roman"/>
                <a:cs typeface="Times New Roman"/>
              </a:rPr>
            </a:br>
            <a:r>
              <a:rPr lang="ru-RU" altLang="en-US" sz="2800" b="1">
                <a:latin typeface="Times New Roman"/>
                <a:cs typeface="Times New Roman"/>
              </a:rPr>
              <a:t>а какие – со взаимоотношениями девочек</a:t>
            </a:r>
            <a:r>
              <a:rPr lang="en-US" altLang="ru-RU" sz="2800" b="1">
                <a:latin typeface="Times New Roman"/>
                <a:cs typeface="Times New Roman"/>
              </a:rPr>
              <a:t>?</a:t>
            </a:r>
            <a:endParaRPr lang="en-US" altLang="ru-RU" sz="2800" b="1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93059" y="1458881"/>
            <a:ext cx="8178951" cy="5399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792584" y="4511936"/>
            <a:ext cx="3078479" cy="1935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571500"/>
          </a:xfrm>
        </p:spPr>
        <p:txBody>
          <a:bodyPr/>
          <a:lstStyle/>
          <a:p>
            <a:pPr lvl="0">
              <a:defRPr/>
            </a:pPr>
            <a:r>
              <a:rPr lang="ru-RU" altLang="en-US" sz="3200" b="1">
                <a:latin typeface="Times New Roman"/>
                <a:cs typeface="Times New Roman"/>
              </a:rPr>
              <a:t>Глобальные компетенции</a:t>
            </a:r>
            <a:endParaRPr lang="ru-RU" altLang="en-US" sz="3200" b="1"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99738" y="979045"/>
            <a:ext cx="10992524" cy="559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 sz="3200" b="1">
                <a:latin typeface="Times New Roman"/>
                <a:cs typeface="Times New Roman"/>
              </a:rPr>
              <a:t>Креативное мышление</a:t>
            </a:r>
            <a:endParaRPr lang="ru-RU" altLang="en-US" sz="3200" b="1"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>
                <a:latin typeface="Times New Roman"/>
                <a:cs typeface="Times New Roman"/>
              </a:rPr>
              <a:t>Рассмотрите рисунок</a:t>
            </a:r>
            <a:r>
              <a:rPr lang="en-US" altLang="ru-RU">
                <a:latin typeface="Times New Roman"/>
                <a:cs typeface="Times New Roman"/>
              </a:rPr>
              <a:t>.</a:t>
            </a:r>
            <a:r>
              <a:rPr lang="ru-RU" altLang="en-US">
                <a:latin typeface="Times New Roman"/>
                <a:cs typeface="Times New Roman"/>
              </a:rPr>
              <a:t> Попробуйте дорисовать к этим фигурам другие фигуры</a:t>
            </a:r>
            <a:r>
              <a:rPr lang="en-US" altLang="ru-RU">
                <a:latin typeface="Times New Roman"/>
                <a:cs typeface="Times New Roman"/>
              </a:rPr>
              <a:t>,</a:t>
            </a:r>
            <a:r>
              <a:rPr lang="ru-RU" altLang="en-US">
                <a:latin typeface="Times New Roman"/>
                <a:cs typeface="Times New Roman"/>
              </a:rPr>
              <a:t> таким образом</a:t>
            </a:r>
            <a:r>
              <a:rPr lang="en-US" altLang="ru-RU">
                <a:latin typeface="Times New Roman"/>
                <a:cs typeface="Times New Roman"/>
              </a:rPr>
              <a:t>,</a:t>
            </a:r>
            <a:r>
              <a:rPr lang="ru-RU" altLang="en-US">
                <a:latin typeface="Times New Roman"/>
                <a:cs typeface="Times New Roman"/>
              </a:rPr>
              <a:t> чтобы получилась законченная картина</a:t>
            </a:r>
            <a:r>
              <a:rPr lang="en-US" altLang="ru-RU">
                <a:latin typeface="Times New Roman"/>
                <a:cs typeface="Times New Roman"/>
              </a:rPr>
              <a:t>.</a:t>
            </a:r>
            <a:endParaRPr lang="en-US" altLang="ru-RU">
              <a:latin typeface="Times New Roman"/>
              <a:cs typeface="Times New Roman"/>
            </a:endParaRPr>
          </a:p>
        </p:txBody>
      </p:sp>
      <p:sp>
        <p:nvSpPr>
          <p:cNvPr id="5" name="Эллипс 4"/>
          <p:cNvSpPr/>
          <p:nvPr/>
        </p:nvSpPr>
        <p:spPr>
          <a:xfrm>
            <a:off x="5042647" y="3042396"/>
            <a:ext cx="1053353" cy="1333499"/>
          </a:xfrm>
          <a:prstGeom prst="ellipse">
            <a:avLst/>
          </a:prstGeom>
          <a:solidFill>
            <a:schemeClr val="lt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6" name="Эллипс 5"/>
          <p:cNvSpPr/>
          <p:nvPr/>
        </p:nvSpPr>
        <p:spPr>
          <a:xfrm>
            <a:off x="7055224" y="3042396"/>
            <a:ext cx="1053353" cy="1333499"/>
          </a:xfrm>
          <a:prstGeom prst="ellipse">
            <a:avLst/>
          </a:prstGeom>
          <a:solidFill>
            <a:srgbClr val="ffffff">
              <a:alpha val="100000"/>
            </a:srgbClr>
          </a:solidFill>
          <a:ln w="19050" cap="flat" cmpd="sng" algn="ctr">
            <a:solidFill>
              <a:srgbClr val="2e3e67">
                <a:alpha val="100000"/>
              </a:srgbClr>
            </a:solidFill>
            <a:prstDash val="solid"/>
          </a:ln>
        </p:spPr>
        <p:txBody>
          <a:bodyPr anchor="ctr"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Эллипс 6"/>
          <p:cNvSpPr/>
          <p:nvPr/>
        </p:nvSpPr>
        <p:spPr>
          <a:xfrm>
            <a:off x="6096000" y="4247029"/>
            <a:ext cx="900953" cy="1099296"/>
          </a:xfrm>
          <a:prstGeom prst="ellipse">
            <a:avLst/>
          </a:prstGeom>
          <a:solidFill>
            <a:srgbClr val="ffffff">
              <a:alpha val="100000"/>
            </a:srgbClr>
          </a:solidFill>
          <a:ln w="19050" cap="flat" cmpd="sng" algn="ctr">
            <a:solidFill>
              <a:srgbClr val="2e3e67">
                <a:alpha val="100000"/>
              </a:srgbClr>
            </a:solidFill>
            <a:prstDash val="solid"/>
          </a:ln>
        </p:spPr>
        <p:txBody>
          <a:bodyPr anchor="ctr"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Эллипс 7"/>
          <p:cNvSpPr/>
          <p:nvPr/>
        </p:nvSpPr>
        <p:spPr>
          <a:xfrm>
            <a:off x="4892488" y="5346325"/>
            <a:ext cx="844924" cy="996204"/>
          </a:xfrm>
          <a:prstGeom prst="ellipse">
            <a:avLst/>
          </a:prstGeom>
          <a:solidFill>
            <a:srgbClr val="ffffff">
              <a:alpha val="100000"/>
            </a:srgbClr>
          </a:solidFill>
          <a:ln w="19050" cap="flat" cmpd="sng" algn="ctr">
            <a:solidFill>
              <a:srgbClr val="2e3e67">
                <a:alpha val="100000"/>
              </a:srgbClr>
            </a:solidFill>
            <a:prstDash val="solid"/>
          </a:ln>
        </p:spPr>
        <p:txBody>
          <a:bodyPr anchor="ctr"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Эллипс 8"/>
          <p:cNvSpPr/>
          <p:nvPr/>
        </p:nvSpPr>
        <p:spPr>
          <a:xfrm>
            <a:off x="7055224" y="4973076"/>
            <a:ext cx="949138" cy="1153086"/>
          </a:xfrm>
          <a:prstGeom prst="ellipse">
            <a:avLst/>
          </a:prstGeom>
          <a:solidFill>
            <a:srgbClr val="ffffff">
              <a:alpha val="100000"/>
            </a:srgbClr>
          </a:solidFill>
          <a:ln w="19050" cap="flat" cmpd="sng" algn="ctr">
            <a:solidFill>
              <a:srgbClr val="2e3e67">
                <a:alpha val="100000"/>
              </a:srgbClr>
            </a:solidFill>
            <a:prstDash val="solid"/>
          </a:ln>
        </p:spPr>
        <p:txBody>
          <a:bodyPr anchor="ctr"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 sz="3200" b="1">
                <a:latin typeface="Times New Roman"/>
                <a:cs typeface="Times New Roman"/>
              </a:rPr>
              <a:t>Креативное мышление</a:t>
            </a:r>
            <a:endParaRPr lang="ru-RU" altLang="en-US" sz="3200" b="1"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798" cy="4525963"/>
          </a:xfrm>
        </p:spPr>
        <p:txBody>
          <a:bodyPr/>
          <a:lstStyle/>
          <a:p>
            <a:pPr lvl="0">
              <a:defRPr/>
            </a:pPr>
            <a:r>
              <a:rPr lang="ru-RU" altLang="en-US">
                <a:latin typeface="Times New Roman"/>
                <a:cs typeface="Times New Roman"/>
              </a:rPr>
              <a:t>Рассмотрите рисунок</a:t>
            </a:r>
            <a:r>
              <a:rPr lang="en-US" altLang="ru-RU">
                <a:latin typeface="Times New Roman"/>
                <a:cs typeface="Times New Roman"/>
              </a:rPr>
              <a:t>.</a:t>
            </a:r>
            <a:r>
              <a:rPr lang="ru-RU" altLang="en-US">
                <a:latin typeface="Times New Roman"/>
                <a:cs typeface="Times New Roman"/>
              </a:rPr>
              <a:t> Попробуйте дорисовать к этим кругам другие фигуры</a:t>
            </a:r>
            <a:r>
              <a:rPr lang="en-US" altLang="ru-RU">
                <a:latin typeface="Times New Roman"/>
                <a:cs typeface="Times New Roman"/>
              </a:rPr>
              <a:t>,</a:t>
            </a:r>
            <a:r>
              <a:rPr lang="ru-RU" altLang="en-US">
                <a:latin typeface="Times New Roman"/>
                <a:cs typeface="Times New Roman"/>
              </a:rPr>
              <a:t> таким образом</a:t>
            </a:r>
            <a:r>
              <a:rPr lang="en-US" altLang="ru-RU">
                <a:latin typeface="Times New Roman"/>
                <a:cs typeface="Times New Roman"/>
              </a:rPr>
              <a:t>,</a:t>
            </a:r>
            <a:r>
              <a:rPr lang="ru-RU" altLang="en-US">
                <a:latin typeface="Times New Roman"/>
                <a:cs typeface="Times New Roman"/>
              </a:rPr>
              <a:t> чтобы получилась законченная картина</a:t>
            </a:r>
            <a:r>
              <a:rPr lang="en-US" altLang="ru-RU">
                <a:latin typeface="Times New Roman"/>
                <a:cs typeface="Times New Roman"/>
              </a:rPr>
              <a:t>.</a:t>
            </a:r>
            <a:endParaRPr lang="en-US" altLang="ru-RU">
              <a:latin typeface="Times New Roman"/>
              <a:cs typeface="Times New Roman"/>
            </a:endParaRPr>
          </a:p>
          <a:p>
            <a:pPr lvl="0">
              <a:defRPr/>
            </a:pPr>
            <a:r>
              <a:rPr lang="ru-RU" altLang="en-US">
                <a:latin typeface="Times New Roman"/>
                <a:cs typeface="Times New Roman"/>
              </a:rPr>
              <a:t>Какая идея</a:t>
            </a:r>
            <a:r>
              <a:rPr lang="en-US" altLang="ru-RU">
                <a:latin typeface="Times New Roman"/>
                <a:cs typeface="Times New Roman"/>
              </a:rPr>
              <a:t>,</a:t>
            </a:r>
            <a:r>
              <a:rPr lang="ru-RU" altLang="en-US">
                <a:latin typeface="Times New Roman"/>
                <a:cs typeface="Times New Roman"/>
              </a:rPr>
              <a:t> на ваш взгляд</a:t>
            </a:r>
            <a:r>
              <a:rPr lang="en-US" altLang="ru-RU">
                <a:latin typeface="Times New Roman"/>
                <a:cs typeface="Times New Roman"/>
              </a:rPr>
              <a:t>,</a:t>
            </a:r>
            <a:r>
              <a:rPr lang="ru-RU" altLang="en-US">
                <a:latin typeface="Times New Roman"/>
                <a:cs typeface="Times New Roman"/>
              </a:rPr>
              <a:t> наиболее креативная</a:t>
            </a:r>
            <a:r>
              <a:rPr lang="en-US" altLang="ru-RU">
                <a:latin typeface="Times New Roman"/>
                <a:cs typeface="Times New Roman"/>
              </a:rPr>
              <a:t>?</a:t>
            </a:r>
            <a:r>
              <a:rPr lang="ru-RU" altLang="en-US">
                <a:latin typeface="Times New Roman"/>
                <a:cs typeface="Times New Roman"/>
              </a:rPr>
              <a:t> </a:t>
            </a:r>
            <a:endParaRPr lang="ru-RU" altLang="en-US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670" t="52740" r="27160" b="18570"/>
          <a:stretch>
            <a:fillRect/>
          </a:stretch>
        </p:blipFill>
        <p:spPr>
          <a:xfrm>
            <a:off x="123970" y="4087905"/>
            <a:ext cx="11906661" cy="259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 idx="0"/>
          </p:nvPr>
        </p:nvSpPr>
        <p:spPr>
          <a:xfrm>
            <a:off x="606592" y="214290"/>
            <a:ext cx="10921165" cy="665163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ru-RU" sz="2800" b="1">
                <a:solidFill>
                  <a:schemeClr val="tx1"/>
                </a:solidFill>
                <a:latin typeface="Times New Roman"/>
                <a:cs typeface="Times New Roman"/>
              </a:rPr>
              <a:t>Приемы формирования функциональной грамотности на уроках</a:t>
            </a:r>
            <a:endParaRPr lang="ru-RU" sz="28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06592" y="1000125"/>
          <a:ext cx="10921165" cy="5832476"/>
        </p:xfrm>
        <a:graphic>
          <a:graphicData uri="http://schemas.openxmlformats.org/drawingml/2006/table">
            <a:tbl>
              <a:tblGrid>
                <a:gridCol w="5460583"/>
                <a:gridCol w="5460582"/>
              </a:tblGrid>
              <a:tr h="593725">
                <a:tc>
                  <a:txBody>
                    <a:bodyPr vert="horz" lIns="64062" tIns="0" rIns="64062" bIns="0" anchor="ctr" anchorCtr="0"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Логические приемы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lIns="64062" tIns="0" rIns="64062" bIns="0" anchor="ctr" anchorCtr="0"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Примеры заданий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 vert="horz" lIns="64062" tIns="0" rIns="64062" bIns="0" anchor="ctr" anchorCtr="0"/>
                    <a:p>
                      <a:pPr marL="457200" marR="0" lvl="0" indent="-457200" algn="just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1. уровень - знание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lIns="64062" tIns="0" rIns="64062" bIns="0" anchor="ctr" anchorCtr="0"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Составить список, выделить, рассказать, показать, назвать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 vert="horz" lIns="64062" tIns="0" rIns="64062" bIns="0" anchor="ctr" anchorCtr="0"/>
                    <a:p>
                      <a:pPr marL="457200" marR="0" lvl="0" indent="-457200" algn="just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2. уровень - понимание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lIns="64062" tIns="0" rIns="64062" bIns="0" anchor="ctr" anchorCtr="0"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Описать объяснить, определить признаки, сформулировать по-другому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 vert="horz" lIns="64062" tIns="0" rIns="64062" bIns="0" anchor="ctr" anchorCtr="0"/>
                    <a:p>
                      <a:pPr marL="457200" marR="0" lvl="0" indent="-457200" algn="just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3. уровень - использование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lIns="64062" tIns="0" rIns="64062" bIns="0" anchor="ctr" anchorCtr="0"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Применить, проиллюстрировать, решить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3800">
                <a:tc>
                  <a:txBody>
                    <a:bodyPr vert="horz" lIns="64062" tIns="0" rIns="64062" bIns="0" anchor="ctr" anchorCtr="0"/>
                    <a:p>
                      <a:pPr marL="457200" marR="0" lvl="0" indent="-457200" algn="just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4. уровень - анализ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lIns="64062" tIns="0" rIns="64062" bIns="0" anchor="ctr" anchorCtr="0"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Проанализировать, проверить, провести эксперимент, организовать, сравнить, выявить различия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 vert="horz" lIns="64062" tIns="0" rIns="64062" bIns="0" anchor="ctr" anchorCtr="0"/>
                    <a:p>
                      <a:pPr marL="457200" marR="0" lvl="0" indent="-457200" algn="just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5. уровень - синтез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lIns="64062" tIns="0" rIns="64062" bIns="0" anchor="ctr" anchorCtr="0"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Создать, придумать дизайн, разработать, составить план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3925">
                <a:tc>
                  <a:txBody>
                    <a:bodyPr vert="horz" lIns="64062" tIns="0" rIns="64062" bIns="0" anchor="ctr" anchorCtr="0"/>
                    <a:p>
                      <a:pPr marL="457200" marR="0" lvl="0" indent="-457200" algn="just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6. уровень - оценка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lIns="64062" tIns="0" rIns="64062" bIns="0" anchor="ctr" anchorCtr="0"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Представить аргументы, защитить точку зрения, доказать, спрогнозировать</a:t>
                      </a:r>
                      <a:endParaRPr kumimoji="0" lang="ru-RU" sz="20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062" marR="640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>
                <a:latin typeface="Times New Roman"/>
                <a:cs typeface="Times New Roman"/>
              </a:rPr>
              <a:t>Демоверсия ЕГЭ </a:t>
            </a:r>
            <a:r>
              <a:rPr lang="en-US" altLang="ru-RU">
                <a:latin typeface="Times New Roman"/>
                <a:cs typeface="Times New Roman"/>
              </a:rPr>
              <a:t>2023</a:t>
            </a:r>
            <a:endParaRPr lang="en-US" altLang="ru-RU">
              <a:latin typeface="Times New Roman"/>
              <a:cs typeface="Times New Roman"/>
            </a:endParaRPr>
          </a:p>
        </p:txBody>
      </p:sp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>
            <a:fillRect/>
          </a:stretch>
        </p:blipFill>
        <p:spPr>
          <a:xfrm>
            <a:off x="371949" y="1408415"/>
            <a:ext cx="11210448" cy="4951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601" y="375490"/>
            <a:ext cx="10972798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altLang="en-US" sz="3500" b="1">
                <a:latin typeface="Times New Roman"/>
                <a:cs typeface="Times New Roman"/>
              </a:rPr>
              <a:t>ФГОС ООО </a:t>
            </a:r>
            <a:r>
              <a:rPr lang="en-US" altLang="ru-RU" sz="3500" b="1">
                <a:latin typeface="Times New Roman"/>
                <a:cs typeface="Times New Roman"/>
              </a:rPr>
              <a:t>(2021</a:t>
            </a:r>
            <a:r>
              <a:rPr lang="ru-RU" altLang="en-US" sz="3500" b="1">
                <a:latin typeface="Times New Roman"/>
                <a:cs typeface="Times New Roman"/>
              </a:rPr>
              <a:t> г</a:t>
            </a:r>
            <a:r>
              <a:rPr lang="en-US" altLang="ru-RU" sz="3500" b="1">
                <a:latin typeface="Times New Roman"/>
                <a:cs typeface="Times New Roman"/>
              </a:rPr>
              <a:t>.)</a:t>
            </a:r>
            <a:r>
              <a:rPr lang="ru-RU" altLang="en-US" sz="3500">
                <a:latin typeface="Times New Roman"/>
                <a:cs typeface="Times New Roman"/>
              </a:rPr>
              <a:t> </a:t>
            </a:r>
            <a:br>
              <a:rPr lang="ru-RU" altLang="en-US" sz="3500">
                <a:cs typeface="Times New Roman"/>
              </a:rPr>
            </a:br>
            <a:r>
              <a:rPr lang="en-US" altLang="ru-RU" sz="3500">
                <a:latin typeface="Times New Roman"/>
                <a:cs typeface="Times New Roman"/>
              </a:rPr>
              <a:t>III. </a:t>
            </a:r>
            <a:r>
              <a:rPr lang="ru-RU" altLang="en-US" sz="3500">
                <a:latin typeface="Times New Roman"/>
                <a:cs typeface="Times New Roman"/>
              </a:rPr>
              <a:t>Требования к условиям реализации программы основного общего образования</a:t>
            </a:r>
            <a:endParaRPr lang="ru-RU" altLang="en-US" sz="3500"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630" t="41990" r="27940" b="26470"/>
          <a:stretch>
            <a:fillRect/>
          </a:stretch>
        </p:blipFill>
        <p:spPr>
          <a:xfrm>
            <a:off x="0" y="1826559"/>
            <a:ext cx="12193623" cy="4560795"/>
          </a:xfrm>
          <a:prstGeom prst="rect">
            <a:avLst/>
          </a:prstGeom>
        </p:spPr>
      </p:pic>
      <p:sp>
        <p:nvSpPr>
          <p:cNvPr id="6" name="Горизонтальная надпись 5"/>
          <p:cNvSpPr txBox="1"/>
          <p:nvPr/>
        </p:nvSpPr>
        <p:spPr>
          <a:xfrm>
            <a:off x="431426" y="1826559"/>
            <a:ext cx="11578486" cy="2828701"/>
          </a:xfrm>
          <a:prstGeom prst="rect">
            <a:avLst/>
          </a:prstGeom>
          <a:ln>
            <a:solidFill>
              <a:srgbClr val="6182d6">
                <a:alpha val="100000"/>
              </a:srgbClr>
            </a:solidFill>
          </a:ln>
        </p:spPr>
        <p:txBody>
          <a:bodyPr wrap="square">
            <a:spAutoFit/>
          </a:bodyPr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0" t="13370" r="28130" b="14860"/>
          <a:stretch>
            <a:fillRect/>
          </a:stretch>
        </p:blipFill>
        <p:spPr>
          <a:xfrm>
            <a:off x="1" y="0"/>
            <a:ext cx="12191999" cy="6849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30" r="1530" b="12870"/>
          <a:stretch>
            <a:fillRect/>
          </a:stretch>
        </p:blipFill>
        <p:spPr>
          <a:xfrm>
            <a:off x="0" y="0"/>
            <a:ext cx="10250910" cy="4391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440" t="34310" r="15920" b="18950"/>
          <a:stretch>
            <a:fillRect/>
          </a:stretch>
        </p:blipFill>
        <p:spPr>
          <a:xfrm>
            <a:off x="1479175" y="4391492"/>
            <a:ext cx="7270146" cy="2312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0" t="29710" r="47910" b="22280"/>
          <a:stretch>
            <a:fillRect/>
          </a:stretch>
        </p:blipFill>
        <p:spPr>
          <a:xfrm>
            <a:off x="0" y="0"/>
            <a:ext cx="1216256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601" y="0"/>
            <a:ext cx="10972798" cy="1143000"/>
          </a:xfrm>
        </p:spPr>
        <p:txBody>
          <a:bodyPr/>
          <a:lstStyle/>
          <a:p>
            <a:pPr lvl="0">
              <a:defRPr/>
            </a:pPr>
            <a:r>
              <a:rPr lang="en-US" altLang="ru-RU" sz="3200">
                <a:latin typeface="Times New Roman"/>
                <a:cs typeface="Times New Roman"/>
              </a:rPr>
              <a:t>https://resh.edu.ru/loginfg</a:t>
            </a:r>
            <a:endParaRPr lang="en-US" altLang="ru-RU" sz="3200">
              <a:latin typeface="Times New Roman"/>
              <a:cs typeface="Times New Roman"/>
            </a:endParaRPr>
          </a:p>
        </p:txBody>
      </p:sp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30" t="11880" r="18940" b="27980"/>
          <a:stretch>
            <a:fillRect/>
          </a:stretch>
        </p:blipFill>
        <p:spPr>
          <a:xfrm>
            <a:off x="1344540" y="1057423"/>
            <a:ext cx="9133125" cy="5436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80" r="24370" b="10890"/>
          <a:stretch>
            <a:fillRect/>
          </a:stretch>
        </p:blipFill>
        <p:spPr>
          <a:xfrm>
            <a:off x="28237" y="215400"/>
            <a:ext cx="11995840" cy="6381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sz="3200">
                <a:latin typeface="Times New Roman"/>
                <a:cs typeface="Times New Roman"/>
              </a:rPr>
              <a:t>https://fipi.ru/otkrytyy-bank-zadani-chitatelskoi-gramotnosti</a:t>
            </a:r>
            <a:endParaRPr lang="en-US" altLang="ru-RU" sz="3200">
              <a:latin typeface="Times New Roman"/>
              <a:cs typeface="Times New Roman"/>
            </a:endParaRPr>
          </a:p>
        </p:txBody>
      </p:sp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50" t="11640" r="7940" b="19560"/>
          <a:stretch>
            <a:fillRect/>
          </a:stretch>
        </p:blipFill>
        <p:spPr>
          <a:xfrm>
            <a:off x="286004" y="1447555"/>
            <a:ext cx="11519139" cy="5213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20" r="970" b="11910"/>
          <a:stretch>
            <a:fillRect/>
          </a:stretch>
        </p:blipFill>
        <p:spPr>
          <a:xfrm>
            <a:off x="190486" y="1107141"/>
            <a:ext cx="11811027" cy="501481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 idx="0"/>
          </p:nvPr>
        </p:nvSpPr>
        <p:spPr>
          <a:xfrm>
            <a:off x="407893" y="173785"/>
            <a:ext cx="11593620" cy="1143000"/>
          </a:xfrm>
        </p:spPr>
        <p:txBody>
          <a:bodyPr vert="horz" lIns="91440" tIns="45720" rIns="91440" bIns="45720" anchor="ctr">
            <a:norm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ru-RU" sz="32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Times New Roman"/>
                <a:cs typeface="Times New Roman"/>
              </a:rPr>
              <a:t>https://fipi.ru/otkrytyy-bank-zadani-chitatelskoi-gramotnosti</a:t>
            </a:r>
            <a:endParaRPr xmlns:mc="http://schemas.openxmlformats.org/markup-compatibility/2006" xmlns:hp="http://schemas.haansoft.com/office/presentation/8.0" kumimoji="0" lang="en-US" altLang="ru-RU" sz="3200" b="0" i="0" u="none" strike="noStrike" kern="1200" cap="none" spc="0" normalizeH="0" baseline="0" mc:Ignorable="hp" hp:hslEmbossed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0" t="11640" r="23260" b="11140"/>
          <a:stretch>
            <a:fillRect/>
          </a:stretch>
        </p:blipFill>
        <p:spPr>
          <a:xfrm>
            <a:off x="156713" y="0"/>
            <a:ext cx="12035286" cy="6938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pic>
        <p:nvPicPr>
          <p:cNvPr id="3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0" t="29460" r="49230" b="21290"/>
          <a:stretch>
            <a:fillRect/>
          </a:stretch>
        </p:blipFill>
        <p:spPr>
          <a:xfrm>
            <a:off x="0" y="0"/>
            <a:ext cx="12192000" cy="6859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 sz="3200" b="1">
                <a:latin typeface="Times New Roman"/>
                <a:cs typeface="Times New Roman"/>
              </a:rPr>
              <a:t>Федеральная рабочая программа по учебному предмету “Русский язык”</a:t>
            </a:r>
            <a:endParaRPr lang="ru-RU" altLang="en-US" sz="3200" b="1">
              <a:latin typeface="Times New Roman"/>
              <a:cs typeface="Times New Roman"/>
            </a:endParaRPr>
          </a:p>
        </p:txBody>
      </p:sp>
      <p:pic>
        <p:nvPicPr>
          <p:cNvPr id="7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40" t="36460" r="27850" b="48190"/>
          <a:stretch>
            <a:fillRect/>
          </a:stretch>
        </p:blipFill>
        <p:spPr>
          <a:xfrm>
            <a:off x="148470" y="1564528"/>
            <a:ext cx="11895060" cy="2217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4230" t="35050" r="27850" b="45060"/>
          <a:stretch>
            <a:fillRect/>
          </a:stretch>
        </p:blipFill>
        <p:spPr>
          <a:xfrm>
            <a:off x="148470" y="3782079"/>
            <a:ext cx="11895060" cy="27778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8470" y="1564528"/>
            <a:ext cx="1381132" cy="783104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ru-RU" altLang="en-US" sz="2800">
                <a:solidFill>
                  <a:schemeClr val="tx1"/>
                </a:solidFill>
                <a:latin typeface="Times New Roman"/>
                <a:cs typeface="Times New Roman"/>
              </a:rPr>
              <a:t>НОО</a:t>
            </a:r>
            <a:endParaRPr lang="ru-RU" altLang="en-US" sz="28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8470" y="3782079"/>
            <a:ext cx="1381132" cy="783104"/>
          </a:xfrm>
          <a:prstGeom prst="rect">
            <a:avLst/>
          </a:prstGeom>
          <a:solidFill>
            <a:srgbClr val="ffffff">
              <a:alpha val="100000"/>
            </a:srgbClr>
          </a:solidFill>
          <a:ln w="19050" cap="flat" cmpd="sng" algn="ctr">
            <a:solidFill>
              <a:srgbClr val="2e3e67">
                <a:alpha val="100000"/>
              </a:srgbClr>
            </a:solidFill>
            <a:prstDash val="solid"/>
          </a:ln>
        </p:spPr>
        <p:txBody>
          <a:bodyPr anchor="ctr"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Times New Roman"/>
                <a:cs typeface="Times New Roman"/>
              </a:rPr>
              <a:t>ООО</a:t>
            </a:r>
            <a:endParaRPr xmlns:mc="http://schemas.openxmlformats.org/markup-compatibility/2006" xmlns:hp="http://schemas.haansoft.com/office/presentation/8.0" kumimoji="0" lang="ru-RU" altLang="en-US" sz="2800" b="0" i="0" u="none" strike="noStrike" kern="1200" cap="none" spc="0" normalizeH="0" baseline="0" mc:Ignorable="hp" hp:hslEmbossed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Заголовок 1"/>
          <p:cNvSpPr>
            <a:spLocks noGrp="1"/>
          </p:cNvSpPr>
          <p:nvPr>
            <p:ph type="title" idx="0"/>
          </p:nvPr>
        </p:nvSpPr>
        <p:spPr>
          <a:xfrm>
            <a:off x="472163" y="0"/>
            <a:ext cx="11719837" cy="381736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rmAutofit fontScale="90000"/>
          </a:bodyPr>
          <a:lstStyle/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br>
              <a:rPr xmlns:mc="http://schemas.openxmlformats.org/markup-compatibility/2006" xmlns:hp="http://schemas.haansoft.com/office/presentation/8.0" kumimoji="0" lang="ru-RU" altLang="en-US" sz="18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  <a:sym typeface="Arial"/>
              </a:rPr>
            </a:br>
            <a:br>
              <a:rPr xmlns:mc="http://schemas.openxmlformats.org/markup-compatibility/2006" xmlns:hp="http://schemas.haansoft.com/office/presentation/8.0" kumimoji="0" lang="ru-RU" altLang="en-US" sz="18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  <a:sym typeface="Arial"/>
              </a:rPr>
            </a:br>
            <a:br>
              <a:rPr xmlns:mc="http://schemas.openxmlformats.org/markup-compatibility/2006" xmlns:hp="http://schemas.haansoft.com/office/presentation/8.0" kumimoji="0" lang="ru-RU" altLang="en-US" sz="3555" b="1" i="0" baseline="0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  <a:sym typeface="Arial"/>
              </a:rPr>
            </a:br>
            <a:br>
              <a:rPr xmlns:mc="http://schemas.openxmlformats.org/markup-compatibility/2006" xmlns:hp="http://schemas.haansoft.com/office/presentation/8.0" kumimoji="0" lang="ru-RU" altLang="en-US" sz="3555" b="1" i="0" baseline="0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  <a:sym typeface="Arial"/>
              </a:rPr>
            </a:br>
            <a:r>
              <a:rPr xmlns:mc="http://schemas.openxmlformats.org/markup-compatibility/2006" xmlns:hp="http://schemas.haansoft.com/office/presentation/8.0" kumimoji="0" lang="ru-RU" altLang="en-US" sz="3555" b="1" i="0" baseline="0" mc:Ignorable="hp" hp:hslEmbossed="0">
                <a:solidFill>
                  <a:srgbClr val="002060">
                    <a:alpha val="100000"/>
                  </a:srgbClr>
                </a:solidFill>
                <a:latin typeface="Times New Roman"/>
                <a:cs typeface="Times New Roman"/>
                <a:sym typeface="Arial"/>
              </a:rPr>
              <a:t>Федеральные оценочные процедуры </a:t>
            </a:r>
            <a:endParaRPr xmlns:mc="http://schemas.openxmlformats.org/markup-compatibility/2006" xmlns:hp="http://schemas.haansoft.com/office/presentation/8.0" kumimoji="0" lang="ru-RU" altLang="en-US" sz="3555" b="1" i="0" baseline="0" mc:Ignorable="hp" hp:hslEmbossed="0">
              <a:solidFill>
                <a:srgbClr val="002060">
                  <a:alpha val="100000"/>
                </a:srgbClr>
              </a:solidFill>
              <a:latin typeface="Times New Roman"/>
              <a:cs typeface="Times New Roman"/>
              <a:sym typeface="Arial"/>
            </a:endParaRPr>
          </a:p>
        </p:txBody>
      </p:sp>
      <p:sp>
        <p:nvSpPr>
          <p:cNvPr id="46085" name="Содержимое 2"/>
          <p:cNvSpPr>
            <a:spLocks noGrp="1"/>
          </p:cNvSpPr>
          <p:nvPr>
            <p:ph sz="half" idx="1"/>
          </p:nvPr>
        </p:nvSpPr>
        <p:spPr>
          <a:xfrm>
            <a:off x="1227052" y="945846"/>
            <a:ext cx="4039458" cy="1187992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342945" lvl="0" indent="-342945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2400" b="1" i="0" baseline="0" mc:Ignorable="hp" hp:hslEmbossed="0">
              <a:solidFill>
                <a:srgbClr val="c00000">
                  <a:alpha val="100000"/>
                </a:srgbClr>
              </a:solidFill>
              <a:latin typeface="Arial"/>
              <a:cs typeface="Arial"/>
              <a:sym typeface="Arial"/>
            </a:endParaRPr>
          </a:p>
          <a:p>
            <a:pPr marL="342945" lvl="0" indent="-342945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000" b="1" i="0" baseline="0" mc:Ignorable="hp" hp:hslEmbossed="0">
                <a:solidFill>
                  <a:srgbClr val="c00000">
                    <a:alpha val="100000"/>
                  </a:srgbClr>
                </a:solidFill>
                <a:latin typeface="Times New Roman"/>
                <a:cs typeface="Times New Roman"/>
                <a:sym typeface="Arial"/>
              </a:rPr>
              <a:t>Классы</a:t>
            </a:r>
            <a:endParaRPr xmlns:mc="http://schemas.openxmlformats.org/markup-compatibility/2006" xmlns:hp="http://schemas.haansoft.com/office/presentation/8.0" kumimoji="0" lang="ru-RU" altLang="en-US" sz="3000" b="1" i="0" baseline="0" mc:Ignorable="hp" hp:hslEmbossed="0">
              <a:solidFill>
                <a:srgbClr val="c00000">
                  <a:alpha val="100000"/>
                </a:srgbClr>
              </a:solidFill>
              <a:latin typeface="Times New Roman"/>
              <a:cs typeface="Times New Roman"/>
              <a:sym typeface="Arial"/>
            </a:endParaRPr>
          </a:p>
        </p:txBody>
      </p:sp>
      <p:sp>
        <p:nvSpPr>
          <p:cNvPr id="46086" name=""/>
          <p:cNvSpPr txBox="1"/>
          <p:nvPr/>
        </p:nvSpPr>
        <p:spPr>
          <a:xfrm>
            <a:off x="472163" y="2320270"/>
            <a:ext cx="6035976" cy="38425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2000" b="1" i="0" baseline="0" mc:Ignorable="hp" hp:hslEmbossed="0">
              <a:solidFill>
                <a:srgbClr val="000000">
                  <a:alpha val="100000"/>
                </a:srgbClr>
              </a:solidFill>
              <a:latin typeface="Arial"/>
              <a:cs typeface="Arial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2000" b="1" i="0" baseline="0" mc:Ignorable="hp" hp:hslEmbossed="0">
              <a:solidFill>
                <a:srgbClr val="000000">
                  <a:alpha val="100000"/>
                </a:srgbClr>
              </a:solidFill>
              <a:latin typeface="Arial"/>
              <a:cs typeface="Arial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lang="en-US" altLang="ru-RU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4-8</a:t>
            </a:r>
            <a:r>
              <a:rPr lang="ru-RU" altLang="ru-RU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класс</a:t>
            </a:r>
            <a:r>
              <a:rPr lang="ru-RU" altLang="en-US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ы</a:t>
            </a:r>
            <a:endParaRPr lang="ru-RU" altLang="en-US" sz="3000" b="1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None/>
              <a:defRPr/>
            </a:pPr>
            <a:endParaRPr lang="ru-RU" altLang="ru-RU" sz="300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lang="en-US" altLang="ru-RU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9,</a:t>
            </a:r>
            <a:r>
              <a:rPr lang="ru-RU" altLang="en-US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altLang="ru-RU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11</a:t>
            </a:r>
            <a:r>
              <a:rPr lang="ru-RU" altLang="ru-RU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клас</a:t>
            </a:r>
            <a:r>
              <a:rPr lang="ru-RU" altLang="en-US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сы</a:t>
            </a:r>
            <a:r>
              <a:rPr lang="ru-RU" altLang="ru-RU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endParaRPr lang="ru-RU" altLang="ru-RU" sz="3000" b="1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None/>
              <a:defRPr/>
            </a:pPr>
            <a:endParaRPr lang="en-US" altLang="ru-RU" sz="300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lang="en-US" altLang="ru-RU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1-1</a:t>
            </a:r>
            <a:r>
              <a:rPr lang="ru-RU" altLang="ru-RU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1 класс</a:t>
            </a:r>
            <a:r>
              <a:rPr lang="ru-RU" altLang="en-US" sz="30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ы</a:t>
            </a:r>
            <a:endParaRPr lang="ru-RU" altLang="ru-RU" sz="300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lang="ru-RU" altLang="ru-RU" sz="3000" b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ko-KR" altLang="ru-RU" sz="3200" b="1" i="0" u="none" strike="noStrike" kern="1200" cap="none" spc="0" normalizeH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46087" name="Содержимое 3"/>
          <p:cNvSpPr>
            <a:spLocks noGrp="1"/>
          </p:cNvSpPr>
          <p:nvPr>
            <p:ph sz="half" idx="2"/>
          </p:nvPr>
        </p:nvSpPr>
        <p:spPr>
          <a:xfrm>
            <a:off x="6021400" y="806944"/>
            <a:ext cx="4041021" cy="1326894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b">
            <a:normAutofit/>
          </a:bodyPr>
          <a:lstStyle/>
          <a:p>
            <a:pPr marL="342945" lvl="0" indent="-342945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000" b="1" i="0" baseline="0" mc:Ignorable="hp" hp:hslEmbossed="0">
                <a:solidFill>
                  <a:srgbClr val="c00000">
                    <a:alpha val="100000"/>
                  </a:srgbClr>
                </a:solidFill>
                <a:latin typeface="Times New Roman"/>
                <a:cs typeface="Times New Roman"/>
                <a:sym typeface="Arial"/>
              </a:rPr>
              <a:t>Процедуры</a:t>
            </a:r>
            <a:endParaRPr xmlns:mc="http://schemas.openxmlformats.org/markup-compatibility/2006" xmlns:hp="http://schemas.haansoft.com/office/presentation/8.0" kumimoji="0" lang="ru-RU" altLang="en-US" sz="3000" b="1" i="0" mc:Ignorable="hp" hp:hslEmbossed="0">
              <a:solidFill>
                <a:srgbClr val="c00000">
                  <a:alpha val="100000"/>
                </a:srgbClr>
              </a:solidFill>
              <a:latin typeface="Times New Roman"/>
              <a:cs typeface="Times New Roman"/>
              <a:sym typeface="Arial"/>
            </a:endParaRPr>
          </a:p>
        </p:txBody>
      </p:sp>
      <p:sp>
        <p:nvSpPr>
          <p:cNvPr id="46088" name=""/>
          <p:cNvSpPr txBox="1"/>
          <p:nvPr/>
        </p:nvSpPr>
        <p:spPr>
          <a:xfrm>
            <a:off x="6332081" y="2133838"/>
            <a:ext cx="5025216" cy="344415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23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23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0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ВПР</a:t>
            </a:r>
            <a:endParaRPr xmlns:mc="http://schemas.openxmlformats.org/markup-compatibility/2006" xmlns:hp="http://schemas.haansoft.com/office/presentation/8.0" kumimoji="0" lang="ru-RU" altLang="en-US" sz="30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en-US" sz="30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0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• ГИА</a:t>
            </a:r>
            <a:r>
              <a:rPr xmlns:mc="http://schemas.openxmlformats.org/markup-compatibility/2006" xmlns:hp="http://schemas.haansoft.com/office/presentation/8.0" kumimoji="0" lang="ru-RU" altLang="ru-RU" sz="30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endParaRPr xmlns:mc="http://schemas.openxmlformats.org/markup-compatibility/2006" xmlns:hp="http://schemas.haansoft.com/office/presentation/8.0" kumimoji="0" lang="ru-RU" altLang="ru-RU" sz="30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30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1" lang="ru-RU" altLang="en-US" sz="3000" b="1" i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НИКО</a:t>
            </a:r>
            <a:endParaRPr xmlns:mc="http://schemas.openxmlformats.org/markup-compatibility/2006" xmlns:hp="http://schemas.haansoft.com/office/presentation/8.0" kumimoji="1" lang="ru-RU" altLang="en-US" sz="3000" b="1" i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Заголовок 1"/>
          <p:cNvSpPr>
            <a:spLocks noGrp="1"/>
          </p:cNvSpPr>
          <p:nvPr>
            <p:ph type="title" idx="0"/>
          </p:nvPr>
        </p:nvSpPr>
        <p:spPr>
          <a:xfrm>
            <a:off x="472163" y="383959"/>
            <a:ext cx="11719837" cy="381736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rmAutofit fontScale="90000"/>
          </a:bodyPr>
          <a:lstStyle/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br>
              <a:rPr xmlns:mc="http://schemas.openxmlformats.org/markup-compatibility/2006" xmlns:hp="http://schemas.haansoft.com/office/presentation/8.0" kumimoji="0" lang="ru-RU" altLang="en-US" sz="18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  <a:sym typeface="Arial"/>
              </a:rPr>
            </a:br>
            <a:br>
              <a:rPr xmlns:mc="http://schemas.openxmlformats.org/markup-compatibility/2006" xmlns:hp="http://schemas.haansoft.com/office/presentation/8.0" kumimoji="0" lang="ru-RU" altLang="en-US" sz="18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  <a:sym typeface="Arial"/>
              </a:rPr>
            </a:br>
            <a:br>
              <a:rPr xmlns:mc="http://schemas.openxmlformats.org/markup-compatibility/2006" xmlns:hp="http://schemas.haansoft.com/office/presentation/8.0" kumimoji="0" lang="ru-RU" altLang="en-US" sz="18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  <a:sym typeface="Arial"/>
              </a:rPr>
            </a:br>
            <a:br>
              <a:rPr xmlns:mc="http://schemas.openxmlformats.org/markup-compatibility/2006" xmlns:hp="http://schemas.haansoft.com/office/presentation/8.0" kumimoji="0" lang="ru-RU" altLang="en-US" sz="18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  <a:sym typeface="Arial"/>
              </a:rPr>
            </a:br>
            <a:r>
              <a:rPr xmlns:mc="http://schemas.openxmlformats.org/markup-compatibility/2006" xmlns:hp="http://schemas.haansoft.com/office/presentation/8.0" kumimoji="0" lang="ru-RU" altLang="en-US" sz="2888" b="1" i="0" baseline="0" mc:Ignorable="hp" hp:hslEmbossed="0">
                <a:solidFill>
                  <a:srgbClr val="002060">
                    <a:alpha val="100000"/>
                  </a:srgbClr>
                </a:solidFill>
                <a:latin typeface="Times New Roman"/>
                <a:cs typeface="Times New Roman"/>
                <a:sym typeface="Arial"/>
              </a:rPr>
              <a:t>Региональные КИМ по диагностике метапредметных образовательных достижений и функциональной грамотности</a:t>
            </a:r>
            <a:br>
              <a:rPr xmlns:mc="http://schemas.openxmlformats.org/markup-compatibility/2006" xmlns:hp="http://schemas.haansoft.com/office/presentation/8.0" kumimoji="0" lang="ru-RU" altLang="en-US" sz="2888" b="1" i="0" baseline="0" mc:Ignorable="hp" hp:hslEmbossed="0">
                <a:solidFill>
                  <a:srgbClr val="000000">
                    <a:alpha val="100000"/>
                  </a:srgbClr>
                </a:solidFill>
                <a:cs typeface="Times New Roman"/>
                <a:sym typeface="Arial"/>
              </a:rPr>
            </a:br>
            <a:endParaRPr xmlns:mc="http://schemas.openxmlformats.org/markup-compatibility/2006" xmlns:hp="http://schemas.haansoft.com/office/presentation/8.0" kumimoji="0" lang="ru-RU" altLang="en-US" sz="2888" b="1" i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  <a:sym typeface="Arial"/>
            </a:endParaRPr>
          </a:p>
        </p:txBody>
      </p:sp>
      <p:sp>
        <p:nvSpPr>
          <p:cNvPr id="46085" name="Содержимое 2"/>
          <p:cNvSpPr>
            <a:spLocks noGrp="1"/>
          </p:cNvSpPr>
          <p:nvPr>
            <p:ph sz="half" idx="1"/>
          </p:nvPr>
        </p:nvSpPr>
        <p:spPr>
          <a:xfrm>
            <a:off x="1227052" y="945846"/>
            <a:ext cx="4039458" cy="1366580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342945" lvl="0" indent="-342945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2400" b="1" i="0" baseline="0" mc:Ignorable="hp" hp:hslEmbossed="0">
              <a:solidFill>
                <a:srgbClr val="c00000">
                  <a:alpha val="100000"/>
                </a:srgbClr>
              </a:solidFill>
              <a:latin typeface="Arial"/>
              <a:cs typeface="Arial"/>
              <a:sym typeface="Arial"/>
            </a:endParaRPr>
          </a:p>
          <a:p>
            <a:pPr marL="342945" lvl="0" indent="-342945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1" i="0" baseline="0" mc:Ignorable="hp" hp:hslEmbossed="0">
                <a:solidFill>
                  <a:srgbClr val="c00000">
                    <a:alpha val="100000"/>
                  </a:srgbClr>
                </a:solidFill>
                <a:latin typeface="Times New Roman"/>
                <a:cs typeface="Times New Roman"/>
                <a:sym typeface="Arial"/>
              </a:rPr>
              <a:t>Группы проверяемых  результатов</a:t>
            </a:r>
            <a:endParaRPr xmlns:mc="http://schemas.openxmlformats.org/markup-compatibility/2006" xmlns:hp="http://schemas.haansoft.com/office/presentation/8.0" kumimoji="0" lang="ru-RU" altLang="en-US" sz="2600" b="1" i="0" mc:Ignorable="hp" hp:hslEmbossed="0">
              <a:solidFill>
                <a:srgbClr val="c00000">
                  <a:alpha val="100000"/>
                </a:srgbClr>
              </a:solidFill>
              <a:latin typeface="Times New Roman"/>
              <a:cs typeface="Times New Roman"/>
              <a:sym typeface="Arial"/>
            </a:endParaRPr>
          </a:p>
        </p:txBody>
      </p:sp>
      <p:sp>
        <p:nvSpPr>
          <p:cNvPr id="46086" name=""/>
          <p:cNvSpPr txBox="1"/>
          <p:nvPr/>
        </p:nvSpPr>
        <p:spPr>
          <a:xfrm>
            <a:off x="296104" y="1735402"/>
            <a:ext cx="6035976" cy="38425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2000" b="1" i="0" baseline="0" mc:Ignorable="hp" hp:hslEmbossed="0">
              <a:solidFill>
                <a:srgbClr val="000000">
                  <a:alpha val="100000"/>
                </a:srgbClr>
              </a:solidFill>
              <a:latin typeface="Arial"/>
              <a:cs typeface="Arial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2000" b="1" i="0" baseline="0" mc:Ignorable="hp" hp:hslEmbossed="0">
              <a:solidFill>
                <a:srgbClr val="000000">
                  <a:alpha val="100000"/>
                </a:srgbClr>
              </a:solidFill>
              <a:latin typeface="Arial"/>
              <a:cs typeface="Arial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lang="ru-RU" altLang="ru-RU" sz="26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4 класс: </a:t>
            </a:r>
            <a:endParaRPr lang="ru-RU" altLang="ru-RU" sz="260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None/>
              <a:defRPr/>
            </a:pPr>
            <a:r>
              <a:rPr lang="ru-RU" altLang="ru-RU" sz="260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работа с текстом, чит, м, е-н, ф, кр, гл.</a:t>
            </a:r>
            <a:endParaRPr lang="ru-RU" altLang="ru-RU" sz="260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206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lang="ru-RU" altLang="ru-RU" sz="2600" b="0">
              <a:solidFill>
                <a:srgbClr val="00206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lang="ru-RU" altLang="ru-RU" sz="26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7 класс: </a:t>
            </a:r>
            <a:endParaRPr lang="ru-RU" altLang="ru-RU" sz="260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None/>
              <a:defRPr/>
            </a:pPr>
            <a:r>
              <a:rPr lang="ru-RU" altLang="ru-RU" sz="260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регулятивные, коммуникативные, познавательные, чит, м, е-н,</a:t>
            </a:r>
            <a:r>
              <a:rPr lang="ru-RU" altLang="en-US" sz="260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ru-RU" altLang="ru-RU" sz="260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ф, кр, гл</a:t>
            </a:r>
            <a:r>
              <a:rPr lang="en-US" altLang="ru-RU" sz="260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.</a:t>
            </a:r>
            <a:r>
              <a:rPr lang="ru-RU" altLang="en-US" sz="260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к</a:t>
            </a:r>
            <a:r>
              <a:rPr lang="en-US" altLang="ru-RU" sz="260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.</a:t>
            </a:r>
            <a:endParaRPr lang="en-US" altLang="ru-RU" sz="260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None/>
              <a:defRPr/>
            </a:pPr>
            <a:endParaRPr lang="en-US" altLang="ru-RU" sz="260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lang="ru-RU" altLang="ru-RU" sz="2600" b="1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10 класс:</a:t>
            </a:r>
            <a:endParaRPr lang="ru-RU" altLang="ru-RU" sz="2600" b="1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None/>
              <a:defRPr/>
            </a:pPr>
            <a:r>
              <a:rPr lang="ru-RU" altLang="ru-RU" sz="260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чит, м, е-н  грамотность.</a:t>
            </a:r>
            <a:endParaRPr lang="ru-RU" altLang="ru-RU" sz="260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lang="ru-RU" altLang="ru-RU" sz="2600" b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defTabSz="1028836" eaLnBrk="0" hangingPunct="0"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ko-KR" altLang="ru-RU" sz="2400" b="1" i="0" u="none" strike="noStrike" kern="1200" cap="none" spc="0" normalizeH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46087" name="Содержимое 3"/>
          <p:cNvSpPr>
            <a:spLocks noGrp="1"/>
          </p:cNvSpPr>
          <p:nvPr>
            <p:ph sz="half" idx="2"/>
          </p:nvPr>
        </p:nvSpPr>
        <p:spPr>
          <a:xfrm>
            <a:off x="6021400" y="806944"/>
            <a:ext cx="4041021" cy="1326894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b">
            <a:normAutofit/>
          </a:bodyPr>
          <a:lstStyle/>
          <a:p>
            <a:pPr marL="342945" lvl="0" indent="-342945" algn="ctr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1" i="0" baseline="0" mc:Ignorable="hp" hp:hslEmbossed="0">
                <a:solidFill>
                  <a:srgbClr val="c00000">
                    <a:alpha val="100000"/>
                  </a:srgbClr>
                </a:solidFill>
                <a:latin typeface="Times New Roman"/>
                <a:cs typeface="Times New Roman"/>
                <a:sym typeface="Arial"/>
              </a:rPr>
              <a:t>Процедуры</a:t>
            </a:r>
            <a:endParaRPr xmlns:mc="http://schemas.openxmlformats.org/markup-compatibility/2006" xmlns:hp="http://schemas.haansoft.com/office/presentation/8.0" kumimoji="0" lang="ru-RU" altLang="en-US" sz="2600" b="1" i="0" mc:Ignorable="hp" hp:hslEmbossed="0">
              <a:solidFill>
                <a:srgbClr val="c00000">
                  <a:alpha val="100000"/>
                </a:srgbClr>
              </a:solidFill>
              <a:latin typeface="Times New Roman"/>
              <a:cs typeface="Times New Roman"/>
              <a:sym typeface="Arial"/>
            </a:endParaRPr>
          </a:p>
        </p:txBody>
      </p:sp>
      <p:sp>
        <p:nvSpPr>
          <p:cNvPr id="46088" name=""/>
          <p:cNvSpPr txBox="1"/>
          <p:nvPr/>
        </p:nvSpPr>
        <p:spPr>
          <a:xfrm>
            <a:off x="6666290" y="1706923"/>
            <a:ext cx="5025216" cy="344415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23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23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ru-RU" sz="26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комплексная работа, </a:t>
            </a:r>
            <a:endParaRPr xmlns:mc="http://schemas.openxmlformats.org/markup-compatibility/2006" xmlns:hp="http://schemas.haansoft.com/office/presentation/8.0" kumimoji="0" lang="ru-RU" altLang="ru-RU" sz="26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26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12 действий </a:t>
            </a:r>
            <a:endParaRPr xmlns:mc="http://schemas.openxmlformats.org/markup-compatibility/2006" xmlns:hp="http://schemas.haansoft.com/office/presentation/8.0" kumimoji="0" lang="ru-RU" altLang="ru-RU" sz="26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26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ru-RU" sz="26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индивидуальный проект, </a:t>
            </a:r>
            <a:endParaRPr xmlns:mc="http://schemas.openxmlformats.org/markup-compatibility/2006" xmlns:hp="http://schemas.haansoft.com/office/presentation/8.0" kumimoji="0" lang="ru-RU" altLang="ru-RU" sz="26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26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19 действий </a:t>
            </a:r>
            <a:endParaRPr xmlns:mc="http://schemas.openxmlformats.org/markup-compatibility/2006" xmlns:hp="http://schemas.haansoft.com/office/presentation/8.0" kumimoji="0" lang="ru-RU" altLang="ru-RU" sz="26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0" lang="ru-RU" altLang="ru-RU" sz="26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ru-RU" sz="26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областная работа, </a:t>
            </a:r>
            <a:endParaRPr xmlns:mc="http://schemas.openxmlformats.org/markup-compatibility/2006" xmlns:hp="http://schemas.haansoft.com/office/presentation/8.0" kumimoji="0" lang="ru-RU" altLang="ru-RU" sz="26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ru-RU" sz="2600" b="1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18 действий</a:t>
            </a:r>
            <a:endParaRPr xmlns:mc="http://schemas.openxmlformats.org/markup-compatibility/2006" xmlns:hp="http://schemas.haansoft.com/office/presentation/8.0" kumimoji="0" lang="ru-RU" altLang="ru-RU" sz="2600" b="1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341357" lvl="0" indent="-341357" algn="l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•"/>
              <a:defRPr/>
            </a:pPr>
            <a:endParaRPr xmlns:mc="http://schemas.openxmlformats.org/markup-compatibility/2006" xmlns:hp="http://schemas.haansoft.com/office/presentation/8.0" kumimoji="1" lang="en-US" altLang="ru-RU" sz="2600" b="0" i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601" y="757989"/>
            <a:ext cx="10972798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altLang="en-US" sz="3100" b="1">
                <a:latin typeface="Times New Roman"/>
                <a:cs typeface="Times New Roman"/>
              </a:rPr>
              <a:t>Федеральный закон от 29.12.2012 N 273-ФЗ  </a:t>
            </a:r>
            <a:br>
              <a:rPr lang="ru-RU" altLang="en-US" sz="3100" b="1">
                <a:latin typeface="Times New Roman"/>
                <a:cs typeface="Times New Roman"/>
              </a:rPr>
            </a:br>
            <a:r>
              <a:rPr lang="ru-RU" altLang="en-US" sz="3100" b="1">
                <a:latin typeface="Times New Roman"/>
                <a:cs typeface="Times New Roman"/>
              </a:rPr>
              <a:t>"Об образовании в Российской Федерации"</a:t>
            </a:r>
            <a:r>
              <a:rPr lang="ru-RU" altLang="en-US" sz="2400">
                <a:latin typeface="Times New Roman"/>
                <a:cs typeface="Times New Roman"/>
              </a:rPr>
              <a:t> </a:t>
            </a:r>
            <a:br>
              <a:rPr lang="ru-RU" altLang="en-US" sz="2400">
                <a:latin typeface="Times New Roman"/>
                <a:cs typeface="Times New Roman"/>
              </a:rPr>
            </a:br>
            <a:r>
              <a:rPr lang="ru-RU" altLang="en-US" sz="2400">
                <a:latin typeface="Times New Roman"/>
                <a:cs typeface="Times New Roman"/>
              </a:rPr>
              <a:t>(с изм. и доп., вступ. в силу с 28.02.2023)</a:t>
            </a:r>
            <a:br>
              <a:rPr lang="ru-RU" altLang="en-US"/>
            </a:b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1" y="1721695"/>
            <a:ext cx="10972798" cy="4705257"/>
          </a:xfrm>
        </p:spPr>
        <p:txBody>
          <a:bodyPr vert="horz" wrap="square" lIns="91440" tIns="45720" rIns="91440" bIns="45720" anchor="t">
            <a:noAutofit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altLang="en-US" sz="2300">
                <a:solidFill>
                  <a:schemeClr val="tx1"/>
                </a:solidFill>
                <a:latin typeface="Times New Roman"/>
                <a:cs typeface="Times New Roman"/>
              </a:rPr>
              <a:t>Статья 48. Обязанности и ответственность педагогических работников</a:t>
            </a:r>
            <a:endParaRPr lang="ru-RU" altLang="en-US" sz="23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altLang="en-US" sz="2300">
                <a:solidFill>
                  <a:schemeClr val="tx1"/>
                </a:solidFill>
                <a:latin typeface="Times New Roman"/>
                <a:cs typeface="Times New Roman"/>
              </a:rPr>
              <a:t>1. Педагогические работники обязаны:</a:t>
            </a:r>
            <a:endParaRPr lang="ru-RU" altLang="en-US" sz="23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altLang="en-US" sz="2300">
                <a:solidFill>
                  <a:schemeClr val="tx1"/>
                </a:solidFill>
                <a:latin typeface="Times New Roman"/>
                <a:cs typeface="Times New Roman"/>
              </a:rPr>
              <a:t>1) осуществлять свою деятельность на высоком профессиональном уровне, обеспечивать в полном объеме реализацию преподаваемых учебных предмета, курса, дисциплины (модуля) в соответствии с утвержденной рабочей программой;</a:t>
            </a:r>
            <a:endParaRPr lang="ru-RU" altLang="en-US" sz="23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altLang="en-US" sz="2300">
                <a:solidFill>
                  <a:schemeClr val="tx1"/>
                </a:solidFill>
                <a:latin typeface="Times New Roman"/>
                <a:cs typeface="Times New Roman"/>
              </a:rPr>
              <a:t>4. Педагогические работники несут ответственность за неисполнение или ненадлежащее исполнение возложенных на них обязанностей в порядке и в случаях, которые установлены федеральными законами. Неисполнение или ненадлежащее исполнение педагогическими работниками обязанностей, предусмотренных частью 1 настоящей статьи, учитывается при прохождении ими аттестации.</a:t>
            </a:r>
            <a:endParaRPr lang="ru-RU" altLang="en-US" sz="23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"/>
          <p:cNvSpPr txBox="1"/>
          <p:nvPr/>
        </p:nvSpPr>
        <p:spPr>
          <a:xfrm>
            <a:off x="708385" y="272044"/>
            <a:ext cx="11104845" cy="20745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p>
            <a:pPr marL="0" lvl="0" indent="0" algn="ctr" defTabSz="1028836" rtl="0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300" b="1" i="0" baseline="0" mc:Ignorable="hp" hp:hslEmbossed="0">
                <a:solidFill>
                  <a:schemeClr val="tx1"/>
                </a:solidFill>
                <a:latin typeface="Times New Roman"/>
                <a:cs typeface="Times New Roman"/>
              </a:rPr>
              <a:t>Основные составляющие функциональной грамотности</a:t>
            </a:r>
            <a:br>
              <a:rPr xmlns:mc="http://schemas.openxmlformats.org/markup-compatibility/2006" xmlns:hp="http://schemas.haansoft.com/office/presentation/8.0" kumimoji="0" lang="ru-RU" altLang="en-US" sz="3300" b="1" i="0" baseline="0" mc:Ignorable="hp" hp:hslEmbossed="0">
                <a:solidFill>
                  <a:schemeClr val="tx1"/>
                </a:solidFill>
                <a:cs typeface="Times New Roman"/>
              </a:rPr>
            </a:br>
            <a:r>
              <a:rPr xmlns:mc="http://schemas.openxmlformats.org/markup-compatibility/2006" xmlns:hp="http://schemas.haansoft.com/office/presentation/8.0" kumimoji="0" lang="ru-RU" altLang="en-US" sz="3300" b="1" i="0" baseline="0" mc:Ignorable="hp" hp:hslEmbossed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xmlns:mc="http://schemas.openxmlformats.org/markup-compatibility/2006" xmlns:hp="http://schemas.haansoft.com/office/presentation/8.0" kumimoji="0" lang="ru-RU" altLang="en-US" sz="3300" b="1" i="0" mc:Ignorable="hp" hp:hslEmbossed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293" name=""/>
          <p:cNvSpPr txBox="1"/>
          <p:nvPr/>
        </p:nvSpPr>
        <p:spPr>
          <a:xfrm>
            <a:off x="3935778" y="5227301"/>
            <a:ext cx="5182266" cy="7031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p>
            <a:pPr marL="0" lvl="0" indent="0" algn="l" defTabSz="1028836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ru-RU" sz="2800" b="1" i="0" mc:Ignorable="hp" hp:hslEmbossed="0">
              <a:solidFill>
                <a:srgbClr val="000000">
                  <a:alpha val="100000"/>
                </a:srgbClr>
              </a:solidFill>
              <a:latin typeface="Calibri Light"/>
              <a:cs typeface="Arial"/>
            </a:endParaRPr>
          </a:p>
        </p:txBody>
      </p:sp>
      <p:pic>
        <p:nvPicPr>
          <p:cNvPr id="12294" name=""/>
          <p:cNvPicPr>
            <a:picLocks noChangeAspect="1"/>
          </p:cNvPicPr>
          <p:nvPr/>
        </p:nvPicPr>
        <p:blipFill rotWithShape="1">
          <a:blip r:embed="rId2">
            <a:lum/>
          </a:blip>
          <a:srcRect l="16120" r="54030" b="65620"/>
          <a:stretch>
            <a:fillRect/>
          </a:stretch>
        </p:blipFill>
        <p:spPr>
          <a:xfrm>
            <a:off x="9821959" y="4417836"/>
            <a:ext cx="1718956" cy="15125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12295" name=""/>
          <p:cNvSpPr txBox="1"/>
          <p:nvPr/>
        </p:nvSpPr>
        <p:spPr>
          <a:xfrm>
            <a:off x="1684741" y="5930435"/>
            <a:ext cx="5836168" cy="5237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ru-RU" sz="2800" b="1" i="0" mc:Ignorable="hp" hp:hslEmbossed="0">
              <a:solidFill>
                <a:srgbClr val="000000">
                  <a:alpha val="100000"/>
                </a:srgbClr>
              </a:solidFill>
              <a:latin typeface="Calibri Light"/>
              <a:cs typeface="Arial"/>
            </a:endParaRPr>
          </a:p>
        </p:txBody>
      </p:sp>
      <p:sp>
        <p:nvSpPr>
          <p:cNvPr id="12296" name=""/>
          <p:cNvSpPr txBox="1"/>
          <p:nvPr/>
        </p:nvSpPr>
        <p:spPr>
          <a:xfrm>
            <a:off x="2850154" y="2905264"/>
            <a:ext cx="6491690" cy="5123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ru-RU" sz="2800" b="1" i="0" mc:Ignorable="hp" hp:hslEmbossed="0">
              <a:solidFill>
                <a:srgbClr val="000000">
                  <a:alpha val="100000"/>
                </a:srgbClr>
              </a:solidFill>
              <a:latin typeface="Calibri Light"/>
              <a:cs typeface="Arial"/>
            </a:endParaRPr>
          </a:p>
        </p:txBody>
      </p:sp>
      <p:sp>
        <p:nvSpPr>
          <p:cNvPr id="12297" name=""/>
          <p:cNvSpPr txBox="1"/>
          <p:nvPr/>
        </p:nvSpPr>
        <p:spPr>
          <a:xfrm>
            <a:off x="1664288" y="1837311"/>
            <a:ext cx="8650729" cy="48854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p>
            <a:pPr lvl="0" algn="ctr" defTabSz="1028836" eaLnBrk="0" hangingPunct="0">
              <a:lnSpc>
                <a:spcPct val="150000"/>
              </a:lnSpc>
              <a:buNone/>
              <a:defRPr/>
            </a:pPr>
            <a:r>
              <a:rPr lang="ru-RU" altLang="ru-RU" sz="300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Читательская грамотность</a:t>
            </a:r>
            <a:endParaRPr lang="ru-RU" altLang="ru-RU" sz="300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lvl="0" algn="ctr" defTabSz="1028836" eaLnBrk="0" hangingPunct="0">
              <a:lnSpc>
                <a:spcPct val="150000"/>
              </a:lnSpc>
              <a:buNone/>
              <a:defRPr/>
            </a:pPr>
            <a:r>
              <a:rPr lang="ru-RU" altLang="ru-RU" sz="3000">
                <a:solidFill>
                  <a:srgbClr val="000000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altLang="ru-RU" sz="30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ctr" defTabSz="1028836" eaLnBrk="0" hangingPunct="0">
              <a:lnSpc>
                <a:spcPct val="150000"/>
              </a:lnSpc>
              <a:buNone/>
              <a:defRPr/>
            </a:pPr>
            <a:r>
              <a:rPr lang="ru-RU" altLang="ru-RU" sz="3000">
                <a:solidFill>
                  <a:srgbClr val="000000"/>
                </a:solidFill>
                <a:latin typeface="Times New Roman"/>
                <a:cs typeface="Times New Roman"/>
              </a:rPr>
              <a:t>Финансовая грамотность</a:t>
            </a:r>
            <a:endParaRPr lang="ru-RU" altLang="ru-RU" sz="30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ctr" defTabSz="1028836" eaLnBrk="0" hangingPunct="0">
              <a:lnSpc>
                <a:spcPct val="150000"/>
              </a:lnSpc>
              <a:buNone/>
              <a:defRPr/>
            </a:pPr>
            <a:r>
              <a:rPr lang="ru-RU" altLang="ru-RU" sz="3000">
                <a:solidFill>
                  <a:srgbClr val="000000"/>
                </a:solidFill>
                <a:latin typeface="Times New Roman"/>
                <a:cs typeface="Times New Roman"/>
              </a:rPr>
              <a:t>Естественнонаучная грамотность</a:t>
            </a:r>
            <a:endParaRPr lang="ru-RU" altLang="ru-RU" sz="30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ctr" defTabSz="1028836" eaLnBrk="0" hangingPunct="0">
              <a:lnSpc>
                <a:spcPct val="150000"/>
              </a:lnSpc>
              <a:buNone/>
              <a:defRPr/>
            </a:pPr>
            <a:r>
              <a:rPr lang="ru-RU" altLang="ru-RU" sz="3000">
                <a:solidFill>
                  <a:srgbClr val="000000"/>
                </a:solidFill>
                <a:latin typeface="Times New Roman"/>
                <a:cs typeface="Times New Roman"/>
              </a:rPr>
              <a:t>Глобальные компетенции</a:t>
            </a:r>
            <a:endParaRPr lang="ru-RU" altLang="ru-RU" sz="30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ctr" defTabSz="1028836" eaLnBrk="1" hangingPunct="1">
              <a:lnSpc>
                <a:spcPct val="150000"/>
              </a:lnSpc>
              <a:buNone/>
              <a:defRPr/>
            </a:pPr>
            <a:r>
              <a:rPr lang="ru-RU" altLang="ru-RU" sz="3000">
                <a:solidFill>
                  <a:srgbClr val="000000"/>
                </a:solidFill>
                <a:latin typeface="Times New Roman"/>
                <a:cs typeface="Times New Roman"/>
              </a:rPr>
              <a:t>Креативное мышление</a:t>
            </a:r>
            <a:endParaRPr lang="ru-RU" altLang="ru-RU" sz="30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ctr" defTabSz="1028836" eaLnBrk="0" hangingPunct="0">
              <a:lnSpc>
                <a:spcPct val="150000"/>
              </a:lnSpc>
              <a:buNone/>
              <a:defRPr/>
            </a:pPr>
            <a:endParaRPr xmlns:mc="http://schemas.openxmlformats.org/markup-compatibility/2006" xmlns:hp="http://schemas.haansoft.com/office/presentation/8.0" kumimoji="0" lang="ko-KR" altLang="ru-RU" sz="3000" b="0" i="0" u="none" strike="noStrike" kern="1200" cap="none" spc="0" normalizeH="0" mc:Ignorable="hp" hp:hslEmbossed="0">
              <a:solidFill>
                <a:srgbClr val="000000"/>
              </a:solidFill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utoUpdateAnimBg="0"/>
      <p:bldP spid="12296" grpId="1" autoUpdateAnimBg="0"/>
      <p:bldP spid="12297" grpId="2" autoUpdateAnimBg="0"/>
      <p:bldP spid="12293" grpId="3" autoUpdateAnimBg="0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"/>
          <p:cNvSpPr txBox="1"/>
          <p:nvPr/>
        </p:nvSpPr>
        <p:spPr>
          <a:xfrm>
            <a:off x="583606" y="1417637"/>
            <a:ext cx="11202467" cy="48508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ru-RU" sz="31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1.</a:t>
            </a:r>
            <a:r>
              <a:rPr xmlns:mc="http://schemas.openxmlformats.org/markup-compatibility/2006" xmlns:hp="http://schemas.haansoft.com/office/presentation/8.0" kumimoji="1" lang="ru-RU" altLang="en-US" sz="31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Способность человека мыслить математически, формулировать, применять и интерпретировать математику для решения задач в разнообразных практических контекстах.</a:t>
            </a:r>
            <a:endParaRPr xmlns:mc="http://schemas.openxmlformats.org/markup-compatibility/2006" xmlns:hp="http://schemas.haansoft.com/office/presentation/8.0" kumimoji="1" lang="ru-RU" altLang="en-US" sz="31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ru-RU" sz="31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2.</a:t>
            </a:r>
            <a:r>
              <a:rPr xmlns:mc="http://schemas.openxmlformats.org/markup-compatibility/2006" xmlns:hp="http://schemas.haansoft.com/office/presentation/8.0" kumimoji="1" lang="ru-RU" altLang="en-US" sz="31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С</a:t>
            </a:r>
            <a:r>
              <a:rPr xmlns:mc="http://schemas.openxmlformats.org/markup-compatibility/2006" xmlns:hp="http://schemas.haansoft.com/office/presentation/8.0" kumimoji="1" lang="ru-RU" altLang="ru-RU" sz="31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очетание знаний, умений, взглядов, отношений и ценностей, успешно применяемых при личном или виртуальном взаимодействии с людьми.</a:t>
            </a:r>
            <a:endParaRPr xmlns:mc="http://schemas.openxmlformats.org/markup-compatibility/2006" xmlns:hp="http://schemas.haansoft.com/office/presentation/8.0" kumimoji="1" lang="ru-RU" altLang="ru-RU" sz="31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ru-RU" sz="31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3.</a:t>
            </a:r>
            <a:r>
              <a:rPr xmlns:mc="http://schemas.openxmlformats.org/markup-compatibility/2006" xmlns:hp="http://schemas.haansoft.com/office/presentation/8.0" kumimoji="1" lang="ru-RU" altLang="en-US" sz="3100" b="0" i="0" baseline="0" mc:Ignorable="hp" hp:hslEmbossed="0">
                <a:solidFill>
                  <a:srgbClr val="000000">
                    <a:alpha val="100000"/>
                  </a:srgbClr>
                </a:solidFill>
                <a:latin typeface="Times New Roman"/>
                <a:cs typeface="Times New Roman"/>
              </a:rPr>
              <a:t> Способность человека понимать, использовать, оценивать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жизни.</a:t>
            </a:r>
            <a:endParaRPr xmlns:mc="http://schemas.openxmlformats.org/markup-compatibility/2006" xmlns:hp="http://schemas.haansoft.com/office/presentation/8.0" kumimoji="1" lang="ru-RU" altLang="en-US" sz="3100" b="0" i="0" baseline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  <a:p>
            <a:pPr marL="0" lvl="0" indent="0" algn="just" defTabSz="1028836" rtl="0" eaLnBrk="0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en-US" altLang="en-US" sz="3100" b="0" i="0" mc:Ignorable="hp" hp:hslEmbossed="0">
              <a:solidFill>
                <a:srgbClr val="000000">
                  <a:alpha val="10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3317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>
                <a:latin typeface="Times New Roman"/>
                <a:cs typeface="Times New Roman"/>
              </a:rPr>
              <a:t>Определите вид ФГ</a:t>
            </a:r>
            <a:endParaRPr lang="ru-RU" altLang="en-US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Hancom Office">
  <a:themeElements>
    <a:clrScheme name="Hancom Office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Hancom Office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Phetsarath OT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Phetsarath OT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Hancom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HP Inc.</ep:Company>
  <ep:Words>936</ep:Words>
  <ep:PresentationFormat>Экран (4:3)</ep:PresentationFormat>
  <ep:Paragraphs>120</ep:Paragraphs>
  <ep:Slides>39</ep:Slides>
  <ep:Notes>0</ep:Notes>
  <ep:TotalTime>0</ep:TotalTime>
  <ep:HiddenSlides>1</ep:HiddenSlides>
  <ep:MMClips>0</ep:MMClips>
  <ep:HeadingPairs>
    <vt:vector size="4" baseType="variant">
      <vt:variant>
        <vt:lpstr>Темы</vt:lpstr>
      </vt:variant>
      <vt:variant>
        <vt:i4>1</vt:i4>
      </vt:variant>
      <vt:variant>
        <vt:lpstr>Заголовок слайда</vt:lpstr>
      </vt:variant>
      <vt:variant>
        <vt:i4>39</vt:i4>
      </vt:variant>
    </vt:vector>
  </ep:HeadingPairs>
  <ep:TitlesOfParts>
    <vt:vector size="40" baseType="lpstr">
      <vt:lpstr>Hancom Office</vt:lpstr>
      <vt:lpstr>Развитие функциональной грамотности</vt:lpstr>
      <vt:lpstr>ФГОС НОО (2021 г.)  III. Требования к условиям реализации программы начального общего образования</vt:lpstr>
      <vt:lpstr>ФГОС ООО (2021 г.)  III. Требования к условиям реализации программы основного общего образования</vt:lpstr>
      <vt:lpstr>Федеральная рабочая программа по учебному предмету “Русский язык”</vt:lpstr>
      <vt:lpstr>Федеральные оценочные процедуры</vt:lpstr>
      <vt:lpstr>Региональные КИМ по диагностике метапредметных образовательных достижений и функциональной грамотности</vt:lpstr>
      <vt:lpstr>Федеральный закон от 29.12.2012 N 273-ФЗ   "Об образовании в Российской Федерации"  (с изм. и доп., вступ. в силу с 28.02.2023)</vt:lpstr>
      <vt:lpstr>Слайд 8</vt:lpstr>
      <vt:lpstr>Определите вид ФГ</vt:lpstr>
      <vt:lpstr>Определите вид ФГ</vt:lpstr>
      <vt:lpstr>Слайд 11</vt:lpstr>
      <vt:lpstr>Слайд 12</vt:lpstr>
      <vt:lpstr>Структура заданий на проверку функциональной грамотности</vt:lpstr>
      <vt:lpstr>Читательская грамотность</vt:lpstr>
      <vt:lpstr>Слайд 15</vt:lpstr>
      <vt:lpstr>Естественнонаучная грамотность</vt:lpstr>
      <vt:lpstr>Математическая грамотность</vt:lpstr>
      <vt:lpstr>Слайд 18</vt:lpstr>
      <vt:lpstr>Видеоконференция</vt:lpstr>
      <vt:lpstr>Финансовая грамотность</vt:lpstr>
      <vt:lpstr>Слайд 21</vt:lpstr>
      <vt:lpstr>Слайд 22</vt:lpstr>
      <vt:lpstr>Глобальные компетенции</vt:lpstr>
      <vt:lpstr>Ниже приведены доводы, которые использовала Зоя в разговоре с Верой. Какие из них связаны только с работой над проектом,  а какие – со взаимоотношениями девочек?</vt:lpstr>
      <vt:lpstr>Глобальные компетенции</vt:lpstr>
      <vt:lpstr>Креативное мышление</vt:lpstr>
      <vt:lpstr>Креативное мышление</vt:lpstr>
      <vt:lpstr>Приемы формирования функциональной грамотности на уроках</vt:lpstr>
      <vt:lpstr>Демоверсия ЕГЭ 2023</vt:lpstr>
      <vt:lpstr>Слайд 30</vt:lpstr>
      <vt:lpstr>Слайд 31</vt:lpstr>
      <vt:lpstr>Слайд 32</vt:lpstr>
      <vt:lpstr>Слайд 33</vt:lpstr>
      <vt:lpstr>https://resh.edu.ru/loginfg</vt:lpstr>
      <vt:lpstr>Слайд 35</vt:lpstr>
      <vt:lpstr>https://fipi.ru/otkrytyy-bank-zadani-chitatelskoi-gramotnosti</vt:lpstr>
      <vt:lpstr>https://fipi.ru/otkrytyy-bank-zadani-chitatelskoi-gramotnosti</vt:lpstr>
      <vt:lpstr>Слайд 38</vt:lpstr>
      <vt:lpstr>Слайд 39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2023-04-09T06:47:39.631</dcterms:created>
  <dc:creator>Админ</dc:creator>
  <cp:lastModifiedBy>Админ</cp:lastModifiedBy>
  <dcterms:modified xsi:type="dcterms:W3CDTF">2023-06-19T13:34:17.745</dcterms:modified>
  <cp:revision>154</cp:revision>
  <cp:version>1100.0100.01</cp:version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